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0" r:id="rId1"/>
  </p:sldMasterIdLst>
  <p:notesMasterIdLst>
    <p:notesMasterId r:id="rId60"/>
  </p:notesMasterIdLst>
  <p:handoutMasterIdLst>
    <p:handoutMasterId r:id="rId61"/>
  </p:handoutMasterIdLst>
  <p:sldIdLst>
    <p:sldId id="258" r:id="rId2"/>
    <p:sldId id="404" r:id="rId3"/>
    <p:sldId id="405" r:id="rId4"/>
    <p:sldId id="408" r:id="rId5"/>
    <p:sldId id="410" r:id="rId6"/>
    <p:sldId id="409" r:id="rId7"/>
    <p:sldId id="406" r:id="rId8"/>
    <p:sldId id="407" r:id="rId9"/>
    <p:sldId id="414" r:id="rId10"/>
    <p:sldId id="286" r:id="rId11"/>
    <p:sldId id="307" r:id="rId12"/>
    <p:sldId id="304" r:id="rId13"/>
    <p:sldId id="386" r:id="rId14"/>
    <p:sldId id="266" r:id="rId15"/>
    <p:sldId id="267" r:id="rId16"/>
    <p:sldId id="268" r:id="rId17"/>
    <p:sldId id="384" r:id="rId18"/>
    <p:sldId id="260" r:id="rId19"/>
    <p:sldId id="273" r:id="rId20"/>
    <p:sldId id="269" r:id="rId21"/>
    <p:sldId id="285" r:id="rId22"/>
    <p:sldId id="415" r:id="rId23"/>
    <p:sldId id="387" r:id="rId24"/>
    <p:sldId id="379" r:id="rId25"/>
    <p:sldId id="411" r:id="rId26"/>
    <p:sldId id="412" r:id="rId27"/>
    <p:sldId id="380" r:id="rId28"/>
    <p:sldId id="294" r:id="rId29"/>
    <p:sldId id="416" r:id="rId30"/>
    <p:sldId id="271" r:id="rId31"/>
    <p:sldId id="388" r:id="rId32"/>
    <p:sldId id="389" r:id="rId33"/>
    <p:sldId id="391" r:id="rId34"/>
    <p:sldId id="392" r:id="rId35"/>
    <p:sldId id="308" r:id="rId36"/>
    <p:sldId id="417" r:id="rId37"/>
    <p:sldId id="297" r:id="rId38"/>
    <p:sldId id="274" r:id="rId39"/>
    <p:sldId id="276" r:id="rId40"/>
    <p:sldId id="393" r:id="rId41"/>
    <p:sldId id="418" r:id="rId42"/>
    <p:sldId id="277" r:id="rId43"/>
    <p:sldId id="278" r:id="rId44"/>
    <p:sldId id="298" r:id="rId45"/>
    <p:sldId id="305" r:id="rId46"/>
    <p:sldId id="300" r:id="rId47"/>
    <p:sldId id="395" r:id="rId48"/>
    <p:sldId id="396" r:id="rId49"/>
    <p:sldId id="419" r:id="rId50"/>
    <p:sldId id="398" r:id="rId51"/>
    <p:sldId id="399" r:id="rId52"/>
    <p:sldId id="400" r:id="rId53"/>
    <p:sldId id="401" r:id="rId54"/>
    <p:sldId id="291" r:id="rId55"/>
    <p:sldId id="402" r:id="rId56"/>
    <p:sldId id="420" r:id="rId57"/>
    <p:sldId id="289" r:id="rId58"/>
    <p:sldId id="377" r:id="rId59"/>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0027"/>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4"/>
    <p:restoredTop sz="85959"/>
  </p:normalViewPr>
  <p:slideViewPr>
    <p:cSldViewPr>
      <p:cViewPr varScale="1">
        <p:scale>
          <a:sx n="126" d="100"/>
          <a:sy n="126" d="100"/>
        </p:scale>
        <p:origin x="1424" y="480"/>
      </p:cViewPr>
      <p:guideLst>
        <p:guide orient="horz" pos="1620"/>
        <p:guide pos="2880"/>
      </p:guideLst>
    </p:cSldViewPr>
  </p:slideViewPr>
  <p:outlineViewPr>
    <p:cViewPr>
      <p:scale>
        <a:sx n="33" d="100"/>
        <a:sy n="33" d="100"/>
      </p:scale>
      <p:origin x="0" y="-18992"/>
    </p:cViewPr>
  </p:outlineViewPr>
  <p:notesTextViewPr>
    <p:cViewPr>
      <p:scale>
        <a:sx n="100" d="100"/>
        <a:sy n="100" d="100"/>
      </p:scale>
      <p:origin x="0" y="0"/>
    </p:cViewPr>
  </p:notesTextViewPr>
  <p:sorterViewPr>
    <p:cViewPr>
      <p:scale>
        <a:sx n="1" d="1"/>
        <a:sy n="1" d="1"/>
      </p:scale>
      <p:origin x="0" y="0"/>
    </p:cViewPr>
  </p:sorterViewPr>
  <p:notesViewPr>
    <p:cSldViewPr>
      <p:cViewPr>
        <p:scale>
          <a:sx n="77" d="100"/>
          <a:sy n="77" d="100"/>
        </p:scale>
        <p:origin x="3544" y="7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4CA2D-C11C-AD4A-99BA-1BF44DEC1E16}" type="doc">
      <dgm:prSet loTypeId="urn:microsoft.com/office/officeart/2005/8/layout/chart3" loCatId="" qsTypeId="urn:microsoft.com/office/officeart/2005/8/quickstyle/simple1" qsCatId="simple" csTypeId="urn:microsoft.com/office/officeart/2005/8/colors/accent1_2" csCatId="accent1" phldr="1"/>
      <dgm:spPr/>
    </dgm:pt>
    <dgm:pt modelId="{35DA2983-0A7B-094B-9687-695583BFFC70}">
      <dgm:prSet phldrT="[Text]" custT="1"/>
      <dgm:spPr/>
      <dgm:t>
        <a:bodyPr/>
        <a:lstStyle/>
        <a:p>
          <a:r>
            <a:rPr lang="en-US" sz="1800" dirty="0"/>
            <a:t>Advanced Topics</a:t>
          </a:r>
          <a:endParaRPr lang="en-US" sz="2000" dirty="0"/>
        </a:p>
      </dgm:t>
    </dgm:pt>
    <dgm:pt modelId="{7116648C-7C06-3543-BE92-BFD73634FE61}" type="parTrans" cxnId="{FF0BCC89-BE34-EF4B-81C3-89AE40673266}">
      <dgm:prSet/>
      <dgm:spPr/>
      <dgm:t>
        <a:bodyPr/>
        <a:lstStyle/>
        <a:p>
          <a:endParaRPr lang="en-US"/>
        </a:p>
      </dgm:t>
    </dgm:pt>
    <dgm:pt modelId="{802513CE-0790-E747-A753-3CB769D1B897}" type="sibTrans" cxnId="{FF0BCC89-BE34-EF4B-81C3-89AE40673266}">
      <dgm:prSet/>
      <dgm:spPr/>
      <dgm:t>
        <a:bodyPr/>
        <a:lstStyle/>
        <a:p>
          <a:endParaRPr lang="en-US"/>
        </a:p>
      </dgm:t>
    </dgm:pt>
    <dgm:pt modelId="{119A72C2-46C5-E145-9F77-4D2718C8D09B}">
      <dgm:prSet phldrT="[Text]" custT="1"/>
      <dgm:spPr/>
      <dgm:t>
        <a:bodyPr/>
        <a:lstStyle/>
        <a:p>
          <a:r>
            <a:rPr lang="en-US" sz="1800" dirty="0"/>
            <a:t>ML Applications in Healthcare</a:t>
          </a:r>
        </a:p>
      </dgm:t>
    </dgm:pt>
    <dgm:pt modelId="{D924E2AE-F79A-DE47-AD1C-D1028296AD96}" type="parTrans" cxnId="{026EEE69-D858-1C40-81F8-6BCFF702FA0E}">
      <dgm:prSet/>
      <dgm:spPr/>
      <dgm:t>
        <a:bodyPr/>
        <a:lstStyle/>
        <a:p>
          <a:endParaRPr lang="en-US"/>
        </a:p>
      </dgm:t>
    </dgm:pt>
    <dgm:pt modelId="{5FE1AE6B-9DC1-1D49-91EA-7ABF84CE7211}" type="sibTrans" cxnId="{026EEE69-D858-1C40-81F8-6BCFF702FA0E}">
      <dgm:prSet/>
      <dgm:spPr/>
      <dgm:t>
        <a:bodyPr/>
        <a:lstStyle/>
        <a:p>
          <a:endParaRPr lang="en-US"/>
        </a:p>
      </dgm:t>
    </dgm:pt>
    <dgm:pt modelId="{BAA5093B-226C-4242-8C0F-4E42D905F4A6}">
      <dgm:prSet phldrT="[Text]" custT="1"/>
      <dgm:spPr/>
      <dgm:t>
        <a:bodyPr/>
        <a:lstStyle/>
        <a:p>
          <a:r>
            <a:rPr lang="en-US" sz="1800" dirty="0"/>
            <a:t>Escape</a:t>
          </a:r>
          <a:br>
            <a:rPr lang="en-US" sz="1800" dirty="0"/>
          </a:br>
          <a:r>
            <a:rPr lang="en-US" sz="1800" dirty="0"/>
            <a:t>Velocity</a:t>
          </a:r>
        </a:p>
      </dgm:t>
    </dgm:pt>
    <dgm:pt modelId="{AFEE0D3B-9395-4841-9D3B-E113E56947DE}" type="parTrans" cxnId="{BA965554-3CC0-6944-9359-2036D654644A}">
      <dgm:prSet/>
      <dgm:spPr/>
      <dgm:t>
        <a:bodyPr/>
        <a:lstStyle/>
        <a:p>
          <a:endParaRPr lang="en-US"/>
        </a:p>
      </dgm:t>
    </dgm:pt>
    <dgm:pt modelId="{C5590C56-7104-0843-8E48-34CFD4E393CF}" type="sibTrans" cxnId="{BA965554-3CC0-6944-9359-2036D654644A}">
      <dgm:prSet/>
      <dgm:spPr/>
      <dgm:t>
        <a:bodyPr/>
        <a:lstStyle/>
        <a:p>
          <a:endParaRPr lang="en-US"/>
        </a:p>
      </dgm:t>
    </dgm:pt>
    <dgm:pt modelId="{AF824613-E09A-5E4C-916B-5D96E6024B70}" type="pres">
      <dgm:prSet presAssocID="{A5B4CA2D-C11C-AD4A-99BA-1BF44DEC1E16}" presName="compositeShape" presStyleCnt="0">
        <dgm:presLayoutVars>
          <dgm:chMax val="7"/>
          <dgm:dir/>
          <dgm:resizeHandles val="exact"/>
        </dgm:presLayoutVars>
      </dgm:prSet>
      <dgm:spPr/>
    </dgm:pt>
    <dgm:pt modelId="{0382226C-05E5-0244-B7DD-DAC2D51030CD}" type="pres">
      <dgm:prSet presAssocID="{A5B4CA2D-C11C-AD4A-99BA-1BF44DEC1E16}" presName="wedge1" presStyleLbl="node1" presStyleIdx="0" presStyleCnt="3"/>
      <dgm:spPr/>
    </dgm:pt>
    <dgm:pt modelId="{D9F73EF5-016F-804A-91B3-4B812A117C55}" type="pres">
      <dgm:prSet presAssocID="{A5B4CA2D-C11C-AD4A-99BA-1BF44DEC1E16}" presName="wedge1Tx" presStyleLbl="node1" presStyleIdx="0" presStyleCnt="3">
        <dgm:presLayoutVars>
          <dgm:chMax val="0"/>
          <dgm:chPref val="0"/>
          <dgm:bulletEnabled val="1"/>
        </dgm:presLayoutVars>
      </dgm:prSet>
      <dgm:spPr/>
    </dgm:pt>
    <dgm:pt modelId="{64989E28-2A5F-B649-98F8-DDC6522AFE28}" type="pres">
      <dgm:prSet presAssocID="{A5B4CA2D-C11C-AD4A-99BA-1BF44DEC1E16}" presName="wedge2" presStyleLbl="node1" presStyleIdx="1" presStyleCnt="3"/>
      <dgm:spPr/>
    </dgm:pt>
    <dgm:pt modelId="{79008249-391E-FC42-B144-6E8A7B6DD5EA}" type="pres">
      <dgm:prSet presAssocID="{A5B4CA2D-C11C-AD4A-99BA-1BF44DEC1E16}" presName="wedge2Tx" presStyleLbl="node1" presStyleIdx="1" presStyleCnt="3">
        <dgm:presLayoutVars>
          <dgm:chMax val="0"/>
          <dgm:chPref val="0"/>
          <dgm:bulletEnabled val="1"/>
        </dgm:presLayoutVars>
      </dgm:prSet>
      <dgm:spPr/>
    </dgm:pt>
    <dgm:pt modelId="{4BEC17E8-3AA2-DE4B-9E3D-C6D945F5E52D}" type="pres">
      <dgm:prSet presAssocID="{A5B4CA2D-C11C-AD4A-99BA-1BF44DEC1E16}" presName="wedge3" presStyleLbl="node1" presStyleIdx="2" presStyleCnt="3"/>
      <dgm:spPr/>
    </dgm:pt>
    <dgm:pt modelId="{783B92C7-1776-A141-AF7D-F7EF1E9A4C2C}" type="pres">
      <dgm:prSet presAssocID="{A5B4CA2D-C11C-AD4A-99BA-1BF44DEC1E16}" presName="wedge3Tx" presStyleLbl="node1" presStyleIdx="2" presStyleCnt="3">
        <dgm:presLayoutVars>
          <dgm:chMax val="0"/>
          <dgm:chPref val="0"/>
          <dgm:bulletEnabled val="1"/>
        </dgm:presLayoutVars>
      </dgm:prSet>
      <dgm:spPr/>
    </dgm:pt>
  </dgm:ptLst>
  <dgm:cxnLst>
    <dgm:cxn modelId="{CA05D22A-BA90-EF4B-BF1A-EB93D1927008}" type="presOf" srcId="{35DA2983-0A7B-094B-9687-695583BFFC70}" destId="{0382226C-05E5-0244-B7DD-DAC2D51030CD}" srcOrd="0" destOrd="0" presId="urn:microsoft.com/office/officeart/2005/8/layout/chart3"/>
    <dgm:cxn modelId="{BA965554-3CC0-6944-9359-2036D654644A}" srcId="{A5B4CA2D-C11C-AD4A-99BA-1BF44DEC1E16}" destId="{BAA5093B-226C-4242-8C0F-4E42D905F4A6}" srcOrd="2" destOrd="0" parTransId="{AFEE0D3B-9395-4841-9D3B-E113E56947DE}" sibTransId="{C5590C56-7104-0843-8E48-34CFD4E393CF}"/>
    <dgm:cxn modelId="{026EEE69-D858-1C40-81F8-6BCFF702FA0E}" srcId="{A5B4CA2D-C11C-AD4A-99BA-1BF44DEC1E16}" destId="{119A72C2-46C5-E145-9F77-4D2718C8D09B}" srcOrd="1" destOrd="0" parTransId="{D924E2AE-F79A-DE47-AD1C-D1028296AD96}" sibTransId="{5FE1AE6B-9DC1-1D49-91EA-7ABF84CE7211}"/>
    <dgm:cxn modelId="{49E7276A-9353-D64D-BCBB-F7FA8B3B8A19}" type="presOf" srcId="{119A72C2-46C5-E145-9F77-4D2718C8D09B}" destId="{64989E28-2A5F-B649-98F8-DDC6522AFE28}" srcOrd="0" destOrd="0" presId="urn:microsoft.com/office/officeart/2005/8/layout/chart3"/>
    <dgm:cxn modelId="{BA883F6C-9E38-E944-A20A-5EFB5639844F}" type="presOf" srcId="{BAA5093B-226C-4242-8C0F-4E42D905F4A6}" destId="{783B92C7-1776-A141-AF7D-F7EF1E9A4C2C}" srcOrd="1" destOrd="0" presId="urn:microsoft.com/office/officeart/2005/8/layout/chart3"/>
    <dgm:cxn modelId="{E957E879-0073-F247-B521-B33D41725750}" type="presOf" srcId="{BAA5093B-226C-4242-8C0F-4E42D905F4A6}" destId="{4BEC17E8-3AA2-DE4B-9E3D-C6D945F5E52D}" srcOrd="0" destOrd="0" presId="urn:microsoft.com/office/officeart/2005/8/layout/chart3"/>
    <dgm:cxn modelId="{FF0BCC89-BE34-EF4B-81C3-89AE40673266}" srcId="{A5B4CA2D-C11C-AD4A-99BA-1BF44DEC1E16}" destId="{35DA2983-0A7B-094B-9687-695583BFFC70}" srcOrd="0" destOrd="0" parTransId="{7116648C-7C06-3543-BE92-BFD73634FE61}" sibTransId="{802513CE-0790-E747-A753-3CB769D1B897}"/>
    <dgm:cxn modelId="{B695FAB1-0B2F-A94B-9710-76FDE91AC12C}" type="presOf" srcId="{A5B4CA2D-C11C-AD4A-99BA-1BF44DEC1E16}" destId="{AF824613-E09A-5E4C-916B-5D96E6024B70}" srcOrd="0" destOrd="0" presId="urn:microsoft.com/office/officeart/2005/8/layout/chart3"/>
    <dgm:cxn modelId="{53BF5DDB-2D7A-B846-9D09-7C466B052906}" type="presOf" srcId="{119A72C2-46C5-E145-9F77-4D2718C8D09B}" destId="{79008249-391E-FC42-B144-6E8A7B6DD5EA}" srcOrd="1" destOrd="0" presId="urn:microsoft.com/office/officeart/2005/8/layout/chart3"/>
    <dgm:cxn modelId="{860C33F8-1018-D24C-BF9F-DE10FD6FBA3E}" type="presOf" srcId="{35DA2983-0A7B-094B-9687-695583BFFC70}" destId="{D9F73EF5-016F-804A-91B3-4B812A117C55}" srcOrd="1" destOrd="0" presId="urn:microsoft.com/office/officeart/2005/8/layout/chart3"/>
    <dgm:cxn modelId="{A218D06B-C8C3-C94C-AB09-44A3ADB5E5EE}" type="presParOf" srcId="{AF824613-E09A-5E4C-916B-5D96E6024B70}" destId="{0382226C-05E5-0244-B7DD-DAC2D51030CD}" srcOrd="0" destOrd="0" presId="urn:microsoft.com/office/officeart/2005/8/layout/chart3"/>
    <dgm:cxn modelId="{834783BA-6D46-0949-97E9-48161065080A}" type="presParOf" srcId="{AF824613-E09A-5E4C-916B-5D96E6024B70}" destId="{D9F73EF5-016F-804A-91B3-4B812A117C55}" srcOrd="1" destOrd="0" presId="urn:microsoft.com/office/officeart/2005/8/layout/chart3"/>
    <dgm:cxn modelId="{3C03B9D9-4F4E-C042-8A51-CF09B80B3537}" type="presParOf" srcId="{AF824613-E09A-5E4C-916B-5D96E6024B70}" destId="{64989E28-2A5F-B649-98F8-DDC6522AFE28}" srcOrd="2" destOrd="0" presId="urn:microsoft.com/office/officeart/2005/8/layout/chart3"/>
    <dgm:cxn modelId="{F14159B0-C80A-E94A-9F4B-514F09EFFB25}" type="presParOf" srcId="{AF824613-E09A-5E4C-916B-5D96E6024B70}" destId="{79008249-391E-FC42-B144-6E8A7B6DD5EA}" srcOrd="3" destOrd="0" presId="urn:microsoft.com/office/officeart/2005/8/layout/chart3"/>
    <dgm:cxn modelId="{0B928C6F-5A9A-BD44-A358-328FCF531BBA}" type="presParOf" srcId="{AF824613-E09A-5E4C-916B-5D96E6024B70}" destId="{4BEC17E8-3AA2-DE4B-9E3D-C6D945F5E52D}" srcOrd="4" destOrd="0" presId="urn:microsoft.com/office/officeart/2005/8/layout/chart3"/>
    <dgm:cxn modelId="{2EA5F3F6-5130-7E4C-B8E8-1280B8BFE25B}" type="presParOf" srcId="{AF824613-E09A-5E4C-916B-5D96E6024B70}" destId="{783B92C7-1776-A141-AF7D-F7EF1E9A4C2C}"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82226C-05E5-0244-B7DD-DAC2D51030CD}">
      <dsp:nvSpPr>
        <dsp:cNvPr id="0" name=""/>
        <dsp:cNvSpPr/>
      </dsp:nvSpPr>
      <dsp:spPr>
        <a:xfrm>
          <a:off x="1045104" y="255460"/>
          <a:ext cx="3179064" cy="3179064"/>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Advanced Topics</a:t>
          </a:r>
          <a:endParaRPr lang="en-US" sz="2000" kern="1200" dirty="0"/>
        </a:p>
      </dsp:txBody>
      <dsp:txXfrm>
        <a:off x="2773531" y="842073"/>
        <a:ext cx="1078611" cy="1059688"/>
      </dsp:txXfrm>
    </dsp:sp>
    <dsp:sp modelId="{64989E28-2A5F-B649-98F8-DDC6522AFE28}">
      <dsp:nvSpPr>
        <dsp:cNvPr id="0" name=""/>
        <dsp:cNvSpPr/>
      </dsp:nvSpPr>
      <dsp:spPr>
        <a:xfrm>
          <a:off x="881231" y="350075"/>
          <a:ext cx="3179064" cy="3179064"/>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ML Applications in Healthcare</a:t>
          </a:r>
        </a:p>
      </dsp:txBody>
      <dsp:txXfrm>
        <a:off x="1751689" y="2355913"/>
        <a:ext cx="1438148" cy="983996"/>
      </dsp:txXfrm>
    </dsp:sp>
    <dsp:sp modelId="{4BEC17E8-3AA2-DE4B-9E3D-C6D945F5E52D}">
      <dsp:nvSpPr>
        <dsp:cNvPr id="0" name=""/>
        <dsp:cNvSpPr/>
      </dsp:nvSpPr>
      <dsp:spPr>
        <a:xfrm>
          <a:off x="881231" y="350075"/>
          <a:ext cx="3179064" cy="3179064"/>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Escape</a:t>
          </a:r>
          <a:br>
            <a:rPr lang="en-US" sz="1800" kern="1200" dirty="0"/>
          </a:br>
          <a:r>
            <a:rPr lang="en-US" sz="1800" kern="1200" dirty="0"/>
            <a:t>Velocity</a:t>
          </a:r>
        </a:p>
      </dsp:txBody>
      <dsp:txXfrm>
        <a:off x="1221845" y="974534"/>
        <a:ext cx="1078611" cy="1059688"/>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charset="0"/>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Open Sans" charset="0"/>
              </a:defRPr>
            </a:lvl1pPr>
          </a:lstStyle>
          <a:p>
            <a:pPr>
              <a:defRPr/>
            </a:pPr>
            <a:fld id="{59AAF3D2-EDFA-BA42-9460-032E57456FC5}" type="datetimeFigureOut">
              <a:rPr lang="en-US"/>
              <a:pPr>
                <a:defRPr/>
              </a:pPr>
              <a:t>5/19/25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Open Sans"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Open Sans" charset="0"/>
              </a:defRPr>
            </a:lvl1pPr>
          </a:lstStyle>
          <a:p>
            <a:pPr>
              <a:defRPr/>
            </a:pPr>
            <a:fld id="{53E6B18D-BC97-A741-A494-5A40B396D863}"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baseline="0">
                <a:latin typeface="Open Sans" charset="0"/>
                <a:ea typeface="ＭＳ Ｐゴシック" charset="0"/>
                <a:cs typeface="Geneva"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baseline="0">
                <a:latin typeface="Open Sans" charset="0"/>
              </a:defRPr>
            </a:lvl1pPr>
          </a:lstStyle>
          <a:p>
            <a:pPr>
              <a:defRPr/>
            </a:pPr>
            <a:fld id="{2B24F439-14CB-B64A-A38E-43868DBA8F9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Open Sans" charset="0"/>
        <a:ea typeface="ＭＳ Ｐゴシック" charset="0"/>
        <a:cs typeface="Geneva" pitchFamily="-110" charset="-128"/>
      </a:defRPr>
    </a:lvl1pPr>
    <a:lvl2pPr marL="4572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2pPr>
    <a:lvl3pPr marL="9144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3pPr>
    <a:lvl4pPr marL="13716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4pPr>
    <a:lvl5pPr marL="18288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nejm.org/doi/full/10.1056/NEJMp1113569"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fld id="{A4676FBE-E17B-9F40-B294-2A0EC4B80004}" type="slidenum">
              <a:rPr lang="en-US" altLang="x-none" sz="1200">
                <a:latin typeface="Open Sans" charset="0"/>
              </a:rPr>
              <a:pPr/>
              <a:t>1</a:t>
            </a:fld>
            <a:endParaRPr lang="en-US" altLang="x-none" sz="1200">
              <a:latin typeface="Open Sans"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x-none" dirty="0">
              <a:ea typeface="ＭＳ Ｐゴシック" charset="-128"/>
              <a:cs typeface="Geneva" charset="0"/>
            </a:endParaRPr>
          </a:p>
        </p:txBody>
      </p:sp>
    </p:spTree>
    <p:extLst>
      <p:ext uri="{BB962C8B-B14F-4D97-AF65-F5344CB8AC3E}">
        <p14:creationId xmlns:p14="http://schemas.microsoft.com/office/powerpoint/2010/main" val="298275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11</a:t>
            </a:fld>
            <a:endParaRPr lang="en-US" altLang="x-none"/>
          </a:p>
        </p:txBody>
      </p:sp>
    </p:spTree>
    <p:extLst>
      <p:ext uri="{BB962C8B-B14F-4D97-AF65-F5344CB8AC3E}">
        <p14:creationId xmlns:p14="http://schemas.microsoft.com/office/powerpoint/2010/main" val="2102883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12</a:t>
            </a:fld>
            <a:endParaRPr lang="en-US" altLang="x-none"/>
          </a:p>
        </p:txBody>
      </p:sp>
    </p:spTree>
    <p:extLst>
      <p:ext uri="{BB962C8B-B14F-4D97-AF65-F5344CB8AC3E}">
        <p14:creationId xmlns:p14="http://schemas.microsoft.com/office/powerpoint/2010/main" val="2175085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13</a:t>
            </a:fld>
            <a:endParaRPr lang="en-US" altLang="x-none"/>
          </a:p>
        </p:txBody>
      </p:sp>
    </p:spTree>
    <p:extLst>
      <p:ext uri="{BB962C8B-B14F-4D97-AF65-F5344CB8AC3E}">
        <p14:creationId xmlns:p14="http://schemas.microsoft.com/office/powerpoint/2010/main" val="159659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14</a:t>
            </a:fld>
            <a:endParaRPr lang="en-US" altLang="x-none"/>
          </a:p>
        </p:txBody>
      </p:sp>
    </p:spTree>
    <p:extLst>
      <p:ext uri="{BB962C8B-B14F-4D97-AF65-F5344CB8AC3E}">
        <p14:creationId xmlns:p14="http://schemas.microsoft.com/office/powerpoint/2010/main" val="3239419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15</a:t>
            </a:fld>
            <a:endParaRPr lang="en-US" altLang="x-none"/>
          </a:p>
        </p:txBody>
      </p:sp>
    </p:spTree>
    <p:extLst>
      <p:ext uri="{BB962C8B-B14F-4D97-AF65-F5344CB8AC3E}">
        <p14:creationId xmlns:p14="http://schemas.microsoft.com/office/powerpoint/2010/main" val="1847012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16</a:t>
            </a:fld>
            <a:endParaRPr lang="en-US" altLang="x-none"/>
          </a:p>
        </p:txBody>
      </p:sp>
    </p:spTree>
    <p:extLst>
      <p:ext uri="{BB962C8B-B14F-4D97-AF65-F5344CB8AC3E}">
        <p14:creationId xmlns:p14="http://schemas.microsoft.com/office/powerpoint/2010/main" val="411011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17</a:t>
            </a:fld>
            <a:endParaRPr lang="en-US" altLang="x-none"/>
          </a:p>
        </p:txBody>
      </p:sp>
    </p:spTree>
    <p:extLst>
      <p:ext uri="{BB962C8B-B14F-4D97-AF65-F5344CB8AC3E}">
        <p14:creationId xmlns:p14="http://schemas.microsoft.com/office/powerpoint/2010/main" val="273166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19</a:t>
            </a:fld>
            <a:endParaRPr lang="en-US" altLang="x-none"/>
          </a:p>
        </p:txBody>
      </p:sp>
    </p:spTree>
    <p:extLst>
      <p:ext uri="{BB962C8B-B14F-4D97-AF65-F5344CB8AC3E}">
        <p14:creationId xmlns:p14="http://schemas.microsoft.com/office/powerpoint/2010/main" val="3824644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21</a:t>
            </a:fld>
            <a:endParaRPr lang="en-US" altLang="x-none"/>
          </a:p>
        </p:txBody>
      </p:sp>
    </p:spTree>
    <p:extLst>
      <p:ext uri="{BB962C8B-B14F-4D97-AF65-F5344CB8AC3E}">
        <p14:creationId xmlns:p14="http://schemas.microsoft.com/office/powerpoint/2010/main" val="1819856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22</a:t>
            </a:fld>
            <a:endParaRPr lang="en-US" altLang="x-none"/>
          </a:p>
        </p:txBody>
      </p:sp>
    </p:spTree>
    <p:extLst>
      <p:ext uri="{BB962C8B-B14F-4D97-AF65-F5344CB8AC3E}">
        <p14:creationId xmlns:p14="http://schemas.microsoft.com/office/powerpoint/2010/main" val="131696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Motivating Example 1: uncomplicated UTI. –50% will get it in their life. Can be dangerous if untreated (kidney infection, sepsis)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Treat w antibiotics 1</a:t>
            </a:r>
            <a:r>
              <a:rPr lang="en-US" baseline="30000" dirty="0"/>
              <a:t>st</a:t>
            </a:r>
            <a:r>
              <a:rPr lang="en-US" dirty="0"/>
              <a:t> and 2</a:t>
            </a:r>
            <a:r>
              <a:rPr lang="en-US" baseline="30000" dirty="0"/>
              <a:t>nd</a:t>
            </a:r>
            <a:r>
              <a:rPr lang="en-US" dirty="0"/>
              <a:t> line. Want least aggressive effective therapy – why?</a:t>
            </a:r>
          </a:p>
          <a:p>
            <a:endParaRPr lang="en-US" dirty="0"/>
          </a:p>
          <a:p>
            <a:r>
              <a:rPr lang="en-US" dirty="0"/>
              <a:t>Don’t know at time of treatment which will work (pathology takes days to come back!) </a:t>
            </a:r>
          </a:p>
          <a:p>
            <a:endParaRPr lang="en-US" dirty="0"/>
          </a:p>
          <a:p>
            <a:r>
              <a:rPr lang="en-US" dirty="0"/>
              <a:t>“antibiotic stewardship program” at hospitals</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a:t>
            </a:fld>
            <a:endParaRPr lang="en-US" altLang="x-none"/>
          </a:p>
        </p:txBody>
      </p:sp>
    </p:spTree>
    <p:extLst>
      <p:ext uri="{BB962C8B-B14F-4D97-AF65-F5344CB8AC3E}">
        <p14:creationId xmlns:p14="http://schemas.microsoft.com/office/powerpoint/2010/main" val="101540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Academic and commercial field of </a:t>
            </a:r>
            <a:r>
              <a:rPr lang="en-US" dirty="0" err="1"/>
              <a:t>healthare</a:t>
            </a:r>
            <a:r>
              <a:rPr lang="en-US" dirty="0"/>
              <a:t> AI is exploding</a:t>
            </a:r>
          </a:p>
          <a:p>
            <a:endParaRPr lang="en-US" dirty="0"/>
          </a:p>
          <a:p>
            <a:r>
              <a:rPr lang="en-US" dirty="0"/>
              <a:t>One metric: published papers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23</a:t>
            </a:fld>
            <a:endParaRPr lang="en-US" altLang="x-none"/>
          </a:p>
        </p:txBody>
      </p:sp>
    </p:spTree>
    <p:extLst>
      <p:ext uri="{BB962C8B-B14F-4D97-AF65-F5344CB8AC3E}">
        <p14:creationId xmlns:p14="http://schemas.microsoft.com/office/powerpoint/2010/main" val="621193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another metric: conferences &amp; journals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(left are mostly bioinformatics, not ML)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Why has the field exploded?</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24</a:t>
            </a:fld>
            <a:endParaRPr lang="en-US" altLang="x-none"/>
          </a:p>
        </p:txBody>
      </p:sp>
    </p:spTree>
    <p:extLst>
      <p:ext uri="{BB962C8B-B14F-4D97-AF65-F5344CB8AC3E}">
        <p14:creationId xmlns:p14="http://schemas.microsoft.com/office/powerpoint/2010/main" val="3458779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25</a:t>
            </a:fld>
            <a:endParaRPr lang="en-US" altLang="x-none"/>
          </a:p>
        </p:txBody>
      </p:sp>
    </p:spTree>
    <p:extLst>
      <p:ext uri="{BB962C8B-B14F-4D97-AF65-F5344CB8AC3E}">
        <p14:creationId xmlns:p14="http://schemas.microsoft.com/office/powerpoint/2010/main" val="1857563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26</a:t>
            </a:fld>
            <a:endParaRPr lang="en-US" altLang="x-none"/>
          </a:p>
        </p:txBody>
      </p:sp>
    </p:spTree>
    <p:extLst>
      <p:ext uri="{BB962C8B-B14F-4D97-AF65-F5344CB8AC3E}">
        <p14:creationId xmlns:p14="http://schemas.microsoft.com/office/powerpoint/2010/main" val="1331365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27</a:t>
            </a:fld>
            <a:endParaRPr lang="en-US" altLang="x-none"/>
          </a:p>
        </p:txBody>
      </p:sp>
    </p:spTree>
    <p:extLst>
      <p:ext uri="{BB962C8B-B14F-4D97-AF65-F5344CB8AC3E}">
        <p14:creationId xmlns:p14="http://schemas.microsoft.com/office/powerpoint/2010/main" val="1966540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Imputing missing data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Mapping to </a:t>
            </a:r>
            <a:r>
              <a:rPr lang="en-US" sz="1200" dirty="0" err="1"/>
              <a:t>codesets</a:t>
            </a:r>
            <a:r>
              <a:rPr lang="en-US" sz="1200"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De-duplication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28</a:t>
            </a:fld>
            <a:endParaRPr lang="en-US" altLang="x-none"/>
          </a:p>
        </p:txBody>
      </p:sp>
    </p:spTree>
    <p:extLst>
      <p:ext uri="{BB962C8B-B14F-4D97-AF65-F5344CB8AC3E}">
        <p14:creationId xmlns:p14="http://schemas.microsoft.com/office/powerpoint/2010/main" val="1369519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29</a:t>
            </a:fld>
            <a:endParaRPr lang="en-US" altLang="x-none"/>
          </a:p>
        </p:txBody>
      </p:sp>
    </p:spTree>
    <p:extLst>
      <p:ext uri="{BB962C8B-B14F-4D97-AF65-F5344CB8AC3E}">
        <p14:creationId xmlns:p14="http://schemas.microsoft.com/office/powerpoint/2010/main" val="1913667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Blitz survey and will circle back to a few of these points in the next few weeks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 US GDP? (guess): 20% of GDP… ~$4T…$13K/person/year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30</a:t>
            </a:fld>
            <a:endParaRPr lang="en-US" altLang="x-none"/>
          </a:p>
        </p:txBody>
      </p:sp>
    </p:spTree>
    <p:extLst>
      <p:ext uri="{BB962C8B-B14F-4D97-AF65-F5344CB8AC3E}">
        <p14:creationId xmlns:p14="http://schemas.microsoft.com/office/powerpoint/2010/main" val="3277715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Who is the consumer? Who is the payer?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Need to think like an economist - INCENTIVES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31</a:t>
            </a:fld>
            <a:endParaRPr lang="en-US" altLang="x-none"/>
          </a:p>
        </p:txBody>
      </p:sp>
    </p:spTree>
    <p:extLst>
      <p:ext uri="{BB962C8B-B14F-4D97-AF65-F5344CB8AC3E}">
        <p14:creationId xmlns:p14="http://schemas.microsoft.com/office/powerpoint/2010/main" val="1348413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Annual open enrollment for MA &amp; employer insurance (churn)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Plans have &lt;3 </a:t>
            </a:r>
            <a:r>
              <a:rPr lang="en-US" sz="1200" b="0" i="0" u="none" strike="noStrike" dirty="0" err="1">
                <a:solidFill>
                  <a:srgbClr val="000000"/>
                </a:solidFill>
                <a:effectLst/>
                <a:latin typeface="Arial" panose="020B0604020202020204" pitchFamily="34" charset="0"/>
              </a:rPr>
              <a:t>yrs</a:t>
            </a:r>
            <a:r>
              <a:rPr lang="en-US" sz="1200" b="0" i="0" u="none" strike="noStrike" dirty="0">
                <a:solidFill>
                  <a:srgbClr val="000000"/>
                </a:solidFill>
                <a:effectLst/>
                <a:latin typeface="Arial" panose="020B0604020202020204" pitchFamily="34" charset="0"/>
              </a:rPr>
              <a:t> to recoup investment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32</a:t>
            </a:fld>
            <a:endParaRPr lang="en-US" altLang="x-none"/>
          </a:p>
        </p:txBody>
      </p:sp>
    </p:spTree>
    <p:extLst>
      <p:ext uri="{BB962C8B-B14F-4D97-AF65-F5344CB8AC3E}">
        <p14:creationId xmlns:p14="http://schemas.microsoft.com/office/powerpoint/2010/main" val="273114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step approach:</a:t>
            </a:r>
          </a:p>
          <a:p>
            <a:endParaRPr lang="en-US" dirty="0"/>
          </a:p>
          <a:p>
            <a:pPr marL="228600" indent="-228600">
              <a:buAutoNum type="arabicPeriod"/>
            </a:pPr>
            <a:r>
              <a:rPr lang="en-US" dirty="0"/>
              <a:t>Predict susceptibility for a given antibiotic and a given patient’s phenotype (define) </a:t>
            </a:r>
          </a:p>
          <a:p>
            <a:pPr marL="228600" indent="-228600">
              <a:buAutoNum type="arabicPeriod"/>
            </a:pPr>
            <a:r>
              <a:rPr lang="en-US" dirty="0"/>
              <a:t>Decision algorithm to select ”narrowest spectrum” antibiotic w/ high prob of success</a:t>
            </a:r>
          </a:p>
          <a:p>
            <a:r>
              <a:rPr lang="en-US" dirty="0"/>
              <a:t> Benefit of a linear model -&gt; can explain recommendation to clinician</a:t>
            </a:r>
          </a:p>
          <a:p>
            <a:r>
              <a:rPr lang="en-US" dirty="0"/>
              <a:t>(recurring theme – explainability)</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a:t>
            </a:fld>
            <a:endParaRPr lang="en-US" altLang="x-none"/>
          </a:p>
        </p:txBody>
      </p:sp>
    </p:spTree>
    <p:extLst>
      <p:ext uri="{BB962C8B-B14F-4D97-AF65-F5344CB8AC3E}">
        <p14:creationId xmlns:p14="http://schemas.microsoft.com/office/powerpoint/2010/main" val="3839705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(Where is healthcare data?)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EMR (deep)</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Health plan (longitudinal)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Wearables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Grocery receipts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dirty="0">
                <a:solidFill>
                  <a:srgbClr val="000000"/>
                </a:solidFill>
                <a:effectLst/>
                <a:latin typeface="Arial" panose="020B0604020202020204" pitchFamily="34" charset="0"/>
              </a:rPr>
              <a:t>Magazine subscriptions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33</a:t>
            </a:fld>
            <a:endParaRPr lang="en-US" altLang="x-none"/>
          </a:p>
        </p:txBody>
      </p:sp>
    </p:spTree>
    <p:extLst>
      <p:ext uri="{BB962C8B-B14F-4D97-AF65-F5344CB8AC3E}">
        <p14:creationId xmlns:p14="http://schemas.microsoft.com/office/powerpoint/2010/main" val="245774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ToC</a:t>
            </a:r>
            <a:r>
              <a:rPr lang="en-US" dirty="0"/>
              <a:t>: individuals, acting independently according to their own self-interest, ultimately deplete a shared resource. E.g. overfishing. Road traffic.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 does it apply in healthcare? overuse of antibiotics, ER, imaging, vaccine hesitancy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34</a:t>
            </a:fld>
            <a:endParaRPr lang="en-US" altLang="x-none"/>
          </a:p>
        </p:txBody>
      </p:sp>
    </p:spTree>
    <p:extLst>
      <p:ext uri="{BB962C8B-B14F-4D97-AF65-F5344CB8AC3E}">
        <p14:creationId xmlns:p14="http://schemas.microsoft.com/office/powerpoint/2010/main" val="1710869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35</a:t>
            </a:fld>
            <a:endParaRPr lang="en-US" altLang="x-none"/>
          </a:p>
        </p:txBody>
      </p:sp>
    </p:spTree>
    <p:extLst>
      <p:ext uri="{BB962C8B-B14F-4D97-AF65-F5344CB8AC3E}">
        <p14:creationId xmlns:p14="http://schemas.microsoft.com/office/powerpoint/2010/main" val="1656845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36</a:t>
            </a:fld>
            <a:endParaRPr lang="en-US" altLang="x-none"/>
          </a:p>
        </p:txBody>
      </p:sp>
    </p:spTree>
    <p:extLst>
      <p:ext uri="{BB962C8B-B14F-4D97-AF65-F5344CB8AC3E}">
        <p14:creationId xmlns:p14="http://schemas.microsoft.com/office/powerpoint/2010/main" val="3636332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Kaplan-Meier curve – we’ll study this in a later lecture</a:t>
            </a:r>
          </a:p>
          <a:p>
            <a:endParaRPr lang="en-US" dirty="0"/>
          </a:p>
          <a:p>
            <a:r>
              <a:rPr lang="en-US" dirty="0"/>
              <a:t>Interactive visualization: https://</a:t>
            </a:r>
            <a:r>
              <a:rPr lang="en-US" dirty="0" err="1"/>
              <a:t>ourworldindata.org</a:t>
            </a:r>
            <a:r>
              <a:rPr lang="en-US" dirty="0"/>
              <a:t>/life-expectancy-how-is-it-calculated-and-how-should-it-be-interpreted</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38</a:t>
            </a:fld>
            <a:endParaRPr lang="en-US" altLang="x-none"/>
          </a:p>
        </p:txBody>
      </p:sp>
    </p:spTree>
    <p:extLst>
      <p:ext uri="{BB962C8B-B14F-4D97-AF65-F5344CB8AC3E}">
        <p14:creationId xmlns:p14="http://schemas.microsoft.com/office/powerpoint/2010/main" val="1416027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interactive version </a:t>
            </a:r>
            <a:r>
              <a:rPr lang="en-US" sz="1200" dirty="0">
                <a:hlinkClick r:id="rId3"/>
              </a:rPr>
              <a:t>https://www.nejm.org/doi/full/10.1056/NEJMp1113569</a:t>
            </a:r>
            <a:endParaRPr lang="en-US" sz="1200"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39</a:t>
            </a:fld>
            <a:endParaRPr lang="en-US" altLang="x-none"/>
          </a:p>
        </p:txBody>
      </p:sp>
    </p:spTree>
    <p:extLst>
      <p:ext uri="{BB962C8B-B14F-4D97-AF65-F5344CB8AC3E}">
        <p14:creationId xmlns:p14="http://schemas.microsoft.com/office/powerpoint/2010/main" val="672129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40</a:t>
            </a:fld>
            <a:endParaRPr lang="en-US" altLang="x-none"/>
          </a:p>
        </p:txBody>
      </p:sp>
    </p:spTree>
    <p:extLst>
      <p:ext uri="{BB962C8B-B14F-4D97-AF65-F5344CB8AC3E}">
        <p14:creationId xmlns:p14="http://schemas.microsoft.com/office/powerpoint/2010/main" val="463927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the rear view mirror, let’s look out the windshield </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41</a:t>
            </a:fld>
            <a:endParaRPr lang="en-US" altLang="x-none"/>
          </a:p>
        </p:txBody>
      </p:sp>
    </p:spTree>
    <p:extLst>
      <p:ext uri="{BB962C8B-B14F-4D97-AF65-F5344CB8AC3E}">
        <p14:creationId xmlns:p14="http://schemas.microsoft.com/office/powerpoint/2010/main" val="141578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Arial" panose="020B0604020202020204" pitchFamily="34" charset="0"/>
              </a:rPr>
              <a:t>Next few mins – highly opinionated view of the future.  </a:t>
            </a:r>
            <a:endParaRPr lang="en-US" dirty="0"/>
          </a:p>
          <a:p>
            <a:endParaRPr lang="en-US" dirty="0"/>
          </a:p>
          <a:p>
            <a:r>
              <a:rPr lang="en-US" sz="1200" b="0" i="0" u="none" strike="noStrike" dirty="0">
                <a:solidFill>
                  <a:srgbClr val="000000"/>
                </a:solidFill>
                <a:effectLst/>
                <a:latin typeface="Arial" panose="020B0604020202020204" pitchFamily="34" charset="0"/>
              </a:rPr>
              <a:t>The future is here, just unevenly distributed</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42</a:t>
            </a:fld>
            <a:endParaRPr lang="en-US" altLang="x-none"/>
          </a:p>
        </p:txBody>
      </p:sp>
    </p:spTree>
    <p:extLst>
      <p:ext uri="{BB962C8B-B14F-4D97-AF65-F5344CB8AC3E}">
        <p14:creationId xmlns:p14="http://schemas.microsoft.com/office/powerpoint/2010/main" val="1589653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Checkpoint inhibitors: block checkpoint proteins (that act as ‘brakes’ on immune system).  This allows T-cells to attack cancer cells. Keytruda, others.</a:t>
            </a:r>
          </a:p>
          <a:p>
            <a:r>
              <a:rPr lang="en-US" dirty="0"/>
              <a:t>CAR-T: modify patient’s own T-cells to attack tumor cells</a:t>
            </a:r>
          </a:p>
          <a:p>
            <a:r>
              <a:rPr lang="en-US" dirty="0"/>
              <a:t>Pharmacogenomics example: CYP2C19 gene indicates metabolization rate of Plavix (prevent blood clots)</a:t>
            </a:r>
          </a:p>
          <a:p>
            <a:r>
              <a:rPr lang="en-US" dirty="0"/>
              <a:t>CRISPR: therapy to modify existing genes. Approved for treating sickle cell anemia.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Lek 18 &amp; 19</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43</a:t>
            </a:fld>
            <a:endParaRPr lang="en-US" altLang="x-none"/>
          </a:p>
        </p:txBody>
      </p:sp>
    </p:spTree>
    <p:extLst>
      <p:ext uri="{BB962C8B-B14F-4D97-AF65-F5344CB8AC3E}">
        <p14:creationId xmlns:p14="http://schemas.microsoft.com/office/powerpoint/2010/main" val="4156696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Motivating example 2</a:t>
            </a:r>
          </a:p>
          <a:p>
            <a:r>
              <a:rPr lang="en-US" dirty="0"/>
              <a:t>What is Clinical Trial Matching. </a:t>
            </a:r>
          </a:p>
          <a:p>
            <a:r>
              <a:rPr lang="en-US" dirty="0"/>
              <a:t>Why it’s difficult: protocol complexity/length. # of open trials (300K+). Logic.</a:t>
            </a:r>
          </a:p>
          <a:p>
            <a:r>
              <a:rPr lang="en-US" dirty="0"/>
              <a:t>Tedious manual process. </a:t>
            </a:r>
          </a:p>
          <a:p>
            <a:r>
              <a:rPr lang="en-US" dirty="0"/>
              <a:t>High stakes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a:t>
            </a:fld>
            <a:endParaRPr lang="en-US" altLang="x-none"/>
          </a:p>
        </p:txBody>
      </p:sp>
    </p:spTree>
    <p:extLst>
      <p:ext uri="{BB962C8B-B14F-4D97-AF65-F5344CB8AC3E}">
        <p14:creationId xmlns:p14="http://schemas.microsoft.com/office/powerpoint/2010/main" val="2027283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to deliver care less expensively - moving from MD to PA to chatbot.  How to retain quality/safety?</a:t>
            </a:r>
          </a:p>
          <a:p>
            <a:endParaRPr lang="en-US" dirty="0"/>
          </a:p>
          <a:p>
            <a:r>
              <a:rPr lang="en-US" dirty="0"/>
              <a:t>Lek 12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44</a:t>
            </a:fld>
            <a:endParaRPr lang="en-US" altLang="x-none"/>
          </a:p>
        </p:txBody>
      </p:sp>
    </p:spTree>
    <p:extLst>
      <p:ext uri="{BB962C8B-B14F-4D97-AF65-F5344CB8AC3E}">
        <p14:creationId xmlns:p14="http://schemas.microsoft.com/office/powerpoint/2010/main" val="1090891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Zero-shot application of commercial LLMs </a:t>
            </a:r>
          </a:p>
          <a:p>
            <a:endParaRPr lang="en-US" dirty="0"/>
          </a:p>
          <a:p>
            <a:r>
              <a:rPr lang="en-US" dirty="0"/>
              <a:t>Surprising, emergent behavior of LLMs</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45</a:t>
            </a:fld>
            <a:endParaRPr lang="en-US" altLang="x-none"/>
          </a:p>
        </p:txBody>
      </p:sp>
    </p:spTree>
    <p:extLst>
      <p:ext uri="{BB962C8B-B14F-4D97-AF65-F5344CB8AC3E}">
        <p14:creationId xmlns:p14="http://schemas.microsoft.com/office/powerpoint/2010/main" val="2025636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46</a:t>
            </a:fld>
            <a:endParaRPr lang="en-US" altLang="x-none"/>
          </a:p>
        </p:txBody>
      </p:sp>
    </p:spTree>
    <p:extLst>
      <p:ext uri="{BB962C8B-B14F-4D97-AF65-F5344CB8AC3E}">
        <p14:creationId xmlns:p14="http://schemas.microsoft.com/office/powerpoint/2010/main" val="2324127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Lek 14 will touch on this – “humans + AI”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47</a:t>
            </a:fld>
            <a:endParaRPr lang="en-US" altLang="x-none"/>
          </a:p>
        </p:txBody>
      </p:sp>
    </p:spTree>
    <p:extLst>
      <p:ext uri="{BB962C8B-B14F-4D97-AF65-F5344CB8AC3E}">
        <p14:creationId xmlns:p14="http://schemas.microsoft.com/office/powerpoint/2010/main" val="3205794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self-congratulatory radiologists right now </a:t>
            </a:r>
          </a:p>
          <a:p>
            <a:endParaRPr lang="en-US" dirty="0"/>
          </a:p>
          <a:p>
            <a:r>
              <a:rPr lang="en-US" dirty="0"/>
              <a:t>Amara’s Law: “"We tend to overestimate the effect of a technology in the short run and underestimate the effect in the long run.” (</a:t>
            </a:r>
            <a:r>
              <a:rPr lang="en-US" dirty="0" err="1"/>
              <a:t>attr</a:t>
            </a:r>
            <a:r>
              <a:rPr lang="en-US" dirty="0"/>
              <a:t> to Bill Gates)</a:t>
            </a:r>
          </a:p>
          <a:p>
            <a:r>
              <a:rPr lang="en-US" dirty="0"/>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48</a:t>
            </a:fld>
            <a:endParaRPr lang="en-US" altLang="x-none"/>
          </a:p>
        </p:txBody>
      </p:sp>
    </p:spTree>
    <p:extLst>
      <p:ext uri="{BB962C8B-B14F-4D97-AF65-F5344CB8AC3E}">
        <p14:creationId xmlns:p14="http://schemas.microsoft.com/office/powerpoint/2010/main" val="12201523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unique challenges in MLH that you may not  see in ML generally</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49</a:t>
            </a:fld>
            <a:endParaRPr lang="en-US" altLang="x-none"/>
          </a:p>
        </p:txBody>
      </p:sp>
    </p:spTree>
    <p:extLst>
      <p:ext uri="{BB962C8B-B14F-4D97-AF65-F5344CB8AC3E}">
        <p14:creationId xmlns:p14="http://schemas.microsoft.com/office/powerpoint/2010/main" val="1279914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MIMIC is 33K times smaller than Common Crawl</a:t>
            </a:r>
          </a:p>
          <a:p>
            <a:r>
              <a:rPr lang="en-US" dirty="0" err="1"/>
              <a:t>Chexprt</a:t>
            </a:r>
            <a:r>
              <a:rPr lang="en-US" dirty="0"/>
              <a:t> is 56x smaller than ImageNet</a:t>
            </a:r>
          </a:p>
          <a:p>
            <a:endParaRPr lang="en-US" dirty="0"/>
          </a:p>
          <a:p>
            <a:r>
              <a:rPr lang="en-US" dirty="0"/>
              <a:t>Another consideration: accessibility</a:t>
            </a:r>
          </a:p>
          <a:p>
            <a:endParaRPr lang="en-US" dirty="0"/>
          </a:p>
          <a:p>
            <a:r>
              <a:rPr lang="en-US" dirty="0"/>
              <a:t>Can go to s3://</a:t>
            </a:r>
            <a:r>
              <a:rPr lang="en-US" dirty="0" err="1"/>
              <a:t>commoncrawl</a:t>
            </a:r>
            <a:r>
              <a:rPr lang="en-US" dirty="0"/>
              <a:t> and download the data. Gated access to MIMIC.</a:t>
            </a:r>
          </a:p>
          <a:p>
            <a:r>
              <a:rPr lang="en-US" dirty="0"/>
              <a:t>JFT-300M: Internal Google dataset, pseudo public</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50</a:t>
            </a:fld>
            <a:endParaRPr lang="en-US" altLang="x-none"/>
          </a:p>
        </p:txBody>
      </p:sp>
    </p:spTree>
    <p:extLst>
      <p:ext uri="{BB962C8B-B14F-4D97-AF65-F5344CB8AC3E}">
        <p14:creationId xmlns:p14="http://schemas.microsoft.com/office/powerpoint/2010/main" val="3505163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related to one of your pset2 questions</a:t>
            </a:r>
          </a:p>
          <a:p>
            <a:endParaRPr lang="en-US" dirty="0"/>
          </a:p>
          <a:p>
            <a:r>
              <a:rPr lang="en-US" dirty="0"/>
              <a:t>MIMIC data – lab values that are missing . </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51</a:t>
            </a:fld>
            <a:endParaRPr lang="en-US" altLang="x-none"/>
          </a:p>
        </p:txBody>
      </p:sp>
    </p:spTree>
    <p:extLst>
      <p:ext uri="{BB962C8B-B14F-4D97-AF65-F5344CB8AC3E}">
        <p14:creationId xmlns:p14="http://schemas.microsoft.com/office/powerpoint/2010/main" val="24384940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result for WBC count can be low, normal, high</a:t>
            </a:r>
          </a:p>
          <a:p>
            <a:endParaRPr lang="en-US" dirty="0"/>
          </a:p>
          <a:p>
            <a:r>
              <a:rPr lang="en-US" dirty="0"/>
              <a:t>You would think a normal result might be correlated with higher long-term survival, and you’d be right. </a:t>
            </a:r>
          </a:p>
          <a:p>
            <a:br>
              <a:rPr lang="en-US" dirty="0"/>
            </a:br>
            <a:r>
              <a:rPr lang="en-US" dirty="0"/>
              <a:t>Notice: a normal result at 6AM predicts a lower long term survival than a low WBC at 3pm. Clearly a confounder in here…</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52</a:t>
            </a:fld>
            <a:endParaRPr lang="en-US" altLang="x-none"/>
          </a:p>
        </p:txBody>
      </p:sp>
    </p:spTree>
    <p:extLst>
      <p:ext uri="{BB962C8B-B14F-4D97-AF65-F5344CB8AC3E}">
        <p14:creationId xmlns:p14="http://schemas.microsoft.com/office/powerpoint/2010/main" val="1184882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53</a:t>
            </a:fld>
            <a:endParaRPr lang="en-US" altLang="x-none"/>
          </a:p>
        </p:txBody>
      </p:sp>
    </p:spTree>
    <p:extLst>
      <p:ext uri="{BB962C8B-B14F-4D97-AF65-F5344CB8AC3E}">
        <p14:creationId xmlns:p14="http://schemas.microsoft.com/office/powerpoint/2010/main" val="174026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a:t>
            </a:fld>
            <a:endParaRPr lang="en-US" altLang="x-none"/>
          </a:p>
        </p:txBody>
      </p:sp>
    </p:spTree>
    <p:extLst>
      <p:ext uri="{BB962C8B-B14F-4D97-AF65-F5344CB8AC3E}">
        <p14:creationId xmlns:p14="http://schemas.microsoft.com/office/powerpoint/2010/main" val="29438488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models trained on MIMIC data. </a:t>
            </a:r>
          </a:p>
          <a:p>
            <a:endParaRPr lang="en-US" dirty="0"/>
          </a:p>
          <a:p>
            <a:r>
              <a:rPr lang="en-US" dirty="0"/>
              <a:t>Switch from one EHR to another (</a:t>
            </a:r>
            <a:r>
              <a:rPr lang="en-US" dirty="0" err="1"/>
              <a:t>CareVue</a:t>
            </a:r>
            <a:r>
              <a:rPr lang="en-US" dirty="0"/>
              <a:t> to </a:t>
            </a:r>
            <a:r>
              <a:rPr lang="en-US" dirty="0" err="1"/>
              <a:t>Metavision</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54</a:t>
            </a:fld>
            <a:endParaRPr lang="en-US" altLang="x-none"/>
          </a:p>
        </p:txBody>
      </p:sp>
    </p:spTree>
    <p:extLst>
      <p:ext uri="{BB962C8B-B14F-4D97-AF65-F5344CB8AC3E}">
        <p14:creationId xmlns:p14="http://schemas.microsoft.com/office/powerpoint/2010/main" val="18418074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LEFT: </a:t>
            </a:r>
            <a:r>
              <a:rPr lang="en-US" sz="1200" b="0" i="0" u="none" strike="noStrike" dirty="0">
                <a:solidFill>
                  <a:srgbClr val="000000"/>
                </a:solidFill>
                <a:effectLst/>
                <a:latin typeface="Arial" panose="020B0604020202020204" pitchFamily="34" charset="0"/>
              </a:rPr>
              <a:t>Automated insulin delivery systems (AID) - simple rule-based algorithm to decide when to inject insulin. Can’t get it wrong.</a:t>
            </a:r>
          </a:p>
          <a:p>
            <a:endParaRPr lang="en-US" dirty="0"/>
          </a:p>
          <a:p>
            <a:r>
              <a:rPr lang="en-US" dirty="0"/>
              <a:t>RIGHT: Sepsis treatment. Topic of lecture 15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55</a:t>
            </a:fld>
            <a:endParaRPr lang="en-US" altLang="x-none"/>
          </a:p>
        </p:txBody>
      </p:sp>
    </p:spTree>
    <p:extLst>
      <p:ext uri="{BB962C8B-B14F-4D97-AF65-F5344CB8AC3E}">
        <p14:creationId xmlns:p14="http://schemas.microsoft.com/office/powerpoint/2010/main" val="2145803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56</a:t>
            </a:fld>
            <a:endParaRPr lang="en-US" altLang="x-none"/>
          </a:p>
        </p:txBody>
      </p:sp>
    </p:spTree>
    <p:extLst>
      <p:ext uri="{BB962C8B-B14F-4D97-AF65-F5344CB8AC3E}">
        <p14:creationId xmlns:p14="http://schemas.microsoft.com/office/powerpoint/2010/main" val="2012935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exception of INTERNIST-1, none of this is AI/ML, but it *is* healthcare innovation</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57</a:t>
            </a:fld>
            <a:endParaRPr lang="en-US" altLang="x-none"/>
          </a:p>
        </p:txBody>
      </p:sp>
    </p:spTree>
    <p:extLst>
      <p:ext uri="{BB962C8B-B14F-4D97-AF65-F5344CB8AC3E}">
        <p14:creationId xmlns:p14="http://schemas.microsoft.com/office/powerpoint/2010/main" val="2247800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sorts of byzantine approaches over last decade to automate this process.</a:t>
            </a:r>
          </a:p>
          <a:p>
            <a:endParaRPr lang="en-US" dirty="0"/>
          </a:p>
          <a:p>
            <a:r>
              <a:rPr lang="en-US" dirty="0"/>
              <a:t>Recently: just use LLM as a function call? </a:t>
            </a:r>
          </a:p>
          <a:p>
            <a:endParaRPr lang="en-US" dirty="0"/>
          </a:p>
          <a:p>
            <a:r>
              <a:rPr lang="en-US" dirty="0"/>
              <a:t>i.e. reduce the problem to LLM prompt engineering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6</a:t>
            </a:fld>
            <a:endParaRPr lang="en-US" altLang="x-none"/>
          </a:p>
        </p:txBody>
      </p:sp>
    </p:spTree>
    <p:extLst>
      <p:ext uri="{BB962C8B-B14F-4D97-AF65-F5344CB8AC3E}">
        <p14:creationId xmlns:p14="http://schemas.microsoft.com/office/powerpoint/2010/main" val="2201356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ICML ’21</a:t>
            </a:r>
          </a:p>
          <a:p>
            <a:endParaRPr lang="en-US" dirty="0"/>
          </a:p>
          <a:p>
            <a:r>
              <a:rPr lang="en-US" dirty="0"/>
              <a:t>“disease progression modeling” - attention based model to model body’s response to cancer (previously: RNNs etc.)</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7</a:t>
            </a:fld>
            <a:endParaRPr lang="en-US" altLang="x-none"/>
          </a:p>
        </p:txBody>
      </p:sp>
    </p:spTree>
    <p:extLst>
      <p:ext uri="{BB962C8B-B14F-4D97-AF65-F5344CB8AC3E}">
        <p14:creationId xmlns:p14="http://schemas.microsoft.com/office/powerpoint/2010/main" val="3872499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 biomarkers over time (proxy for disease). serum igg=antibody.</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Blue: ground truth</a:t>
            </a:r>
          </a:p>
          <a:p>
            <a:r>
              <a:rPr lang="en-US" dirty="0"/>
              <a:t>Red: linear model (traditional model of disease progression)</a:t>
            </a:r>
          </a:p>
          <a:p>
            <a:r>
              <a:rPr lang="en-US" dirty="0"/>
              <a:t>Grey: state-space model proposed in paper</a:t>
            </a:r>
          </a:p>
          <a:p>
            <a:endParaRPr lang="en-US" dirty="0"/>
          </a:p>
          <a:p>
            <a:r>
              <a:rPr lang="en-US" dirty="0"/>
              <a:t>SSM model form: ~ HMM where hidden state is disease burden, but it’s continuous, not discrete.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8</a:t>
            </a:fld>
            <a:endParaRPr lang="en-US" altLang="x-none"/>
          </a:p>
        </p:txBody>
      </p:sp>
    </p:spTree>
    <p:extLst>
      <p:ext uri="{BB962C8B-B14F-4D97-AF65-F5344CB8AC3E}">
        <p14:creationId xmlns:p14="http://schemas.microsoft.com/office/powerpoint/2010/main" val="4064359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9</a:t>
            </a:fld>
            <a:endParaRPr lang="en-US" altLang="x-none"/>
          </a:p>
        </p:txBody>
      </p:sp>
    </p:spTree>
    <p:extLst>
      <p:ext uri="{BB962C8B-B14F-4D97-AF65-F5344CB8AC3E}">
        <p14:creationId xmlns:p14="http://schemas.microsoft.com/office/powerpoint/2010/main" val="1265880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Rectangle 5"/>
          <p:cNvSpPr>
            <a:spLocks noChangeArrowheads="1"/>
          </p:cNvSpPr>
          <p:nvPr/>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_Plaid-Digital_FINAL-NEW.png"/>
          <p:cNvPicPr>
            <a:picLocks noChangeAspect="1"/>
          </p:cNvPicPr>
          <p:nvPr/>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_Plaid-Digital_FINAL-NEW.png"/>
          <p:cNvPicPr>
            <a:picLocks noChangeAspect="1"/>
          </p:cNvPicPr>
          <p:nvPr userDrawn="1"/>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31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1C1F846B-CC89-4AB0-D7D9-A6B085531979}"/>
              </a:ext>
            </a:extLst>
          </p:cNvPr>
          <p:cNvSpPr>
            <a:spLocks noGrp="1"/>
          </p:cNvSpPr>
          <p:nvPr>
            <p:ph type="sldNum" sz="quarter" idx="10"/>
          </p:nvPr>
        </p:nvSpPr>
        <p:spPr/>
        <p:txBody>
          <a:body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21613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0"/>
          </p:nvPr>
        </p:nvSpPr>
        <p:spPr>
          <a:xfrm>
            <a:off x="457200" y="1200150"/>
            <a:ext cx="82296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811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39624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727448" y="1212300"/>
            <a:ext cx="39593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828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32766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quarter" idx="12"/>
          </p:nvPr>
        </p:nvSpPr>
        <p:spPr>
          <a:xfrm>
            <a:off x="60960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11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25654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46736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67818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06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33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_Plaid-Digital_FINAL-NEW.png"/>
          <p:cNvPicPr>
            <a:picLocks noChangeAspect="1"/>
          </p:cNvPicPr>
          <p:nvPr/>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3" descr="_Plaid-Digital_FINAL-NEW.png"/>
          <p:cNvPicPr>
            <a:picLocks noChangeAspect="1"/>
          </p:cNvPicPr>
          <p:nvPr userDrawn="1"/>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itle Placeholder 1"/>
          <p:cNvSpPr>
            <a:spLocks noGrp="1"/>
          </p:cNvSpPr>
          <p:nvPr>
            <p:ph type="title"/>
          </p:nvPr>
        </p:nvSpPr>
        <p:spPr bwMode="auto">
          <a:xfrm>
            <a:off x="457200" y="36195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title style</a:t>
            </a:r>
          </a:p>
        </p:txBody>
      </p:sp>
      <p:sp>
        <p:nvSpPr>
          <p:cNvPr id="1031" name="Text Placeholder 2"/>
          <p:cNvSpPr>
            <a:spLocks noGrp="1"/>
          </p:cNvSpPr>
          <p:nvPr>
            <p:ph type="body" idx="1"/>
          </p:nvPr>
        </p:nvSpPr>
        <p:spPr bwMode="auto">
          <a:xfrm>
            <a:off x="457200" y="120015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772400" y="4248150"/>
            <a:ext cx="1154590" cy="736392"/>
          </a:xfrm>
          <a:prstGeom prst="rect">
            <a:avLst/>
          </a:prstGeom>
        </p:spPr>
      </p:pic>
      <p:sp>
        <p:nvSpPr>
          <p:cNvPr id="7" name="Slide Number">
            <a:extLst>
              <a:ext uri="{FF2B5EF4-FFF2-40B4-BE49-F238E27FC236}">
                <a16:creationId xmlns:a16="http://schemas.microsoft.com/office/drawing/2014/main" id="{51D83416-00FF-7E42-B8E5-8A7EE0EDCA91}"/>
              </a:ext>
            </a:extLst>
          </p:cNvPr>
          <p:cNvSpPr txBox="1">
            <a:spLocks noGrp="1"/>
          </p:cNvSpPr>
          <p:nvPr>
            <p:ph type="sldNum" sz="quarter" idx="4"/>
          </p:nvPr>
        </p:nvSpPr>
        <p:spPr>
          <a:xfrm>
            <a:off x="11073918" y="6400413"/>
            <a:ext cx="279883" cy="276999"/>
          </a:xfrm>
          <a:prstGeom prst="rect">
            <a:avLst/>
          </a:prstGeom>
          <a:ln w="12700">
            <a:miter lim="400000"/>
          </a:ln>
        </p:spPr>
        <p:txBody>
          <a:bodyPr wrap="none" lIns="45719" rIns="45719" anchor="ctr">
            <a:spAutoFit/>
          </a:bodyPr>
          <a:lstStyle>
            <a:lvl1pPr algn="r">
              <a:defRPr sz="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dirty="0"/>
          </a:p>
        </p:txBody>
      </p:sp>
      <p:sp>
        <p:nvSpPr>
          <p:cNvPr id="8" name="Slide Number">
            <a:extLst>
              <a:ext uri="{FF2B5EF4-FFF2-40B4-BE49-F238E27FC236}">
                <a16:creationId xmlns:a16="http://schemas.microsoft.com/office/drawing/2014/main" id="{ADBF4EFE-C980-B844-B5ED-B8094C71D895}"/>
              </a:ext>
            </a:extLst>
          </p:cNvPr>
          <p:cNvSpPr txBox="1">
            <a:spLocks/>
          </p:cNvSpPr>
          <p:nvPr userDrawn="1"/>
        </p:nvSpPr>
        <p:spPr>
          <a:xfrm>
            <a:off x="11226318" y="65528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9" name="Slide Number">
            <a:extLst>
              <a:ext uri="{FF2B5EF4-FFF2-40B4-BE49-F238E27FC236}">
                <a16:creationId xmlns:a16="http://schemas.microsoft.com/office/drawing/2014/main" id="{7BE7423C-EEE2-3F45-8EF7-78515AA765E4}"/>
              </a:ext>
            </a:extLst>
          </p:cNvPr>
          <p:cNvSpPr txBox="1">
            <a:spLocks/>
          </p:cNvSpPr>
          <p:nvPr userDrawn="1"/>
        </p:nvSpPr>
        <p:spPr>
          <a:xfrm>
            <a:off x="11378718" y="67052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11" name="Slide Number">
            <a:extLst>
              <a:ext uri="{FF2B5EF4-FFF2-40B4-BE49-F238E27FC236}">
                <a16:creationId xmlns:a16="http://schemas.microsoft.com/office/drawing/2014/main" id="{4C78D2C9-EC69-C447-A43E-74428D9672F5}"/>
              </a:ext>
            </a:extLst>
          </p:cNvPr>
          <p:cNvSpPr txBox="1">
            <a:spLocks/>
          </p:cNvSpPr>
          <p:nvPr userDrawn="1"/>
        </p:nvSpPr>
        <p:spPr>
          <a:xfrm>
            <a:off x="11531118" y="68576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3" name="TextBox 2">
            <a:extLst>
              <a:ext uri="{FF2B5EF4-FFF2-40B4-BE49-F238E27FC236}">
                <a16:creationId xmlns:a16="http://schemas.microsoft.com/office/drawing/2014/main" id="{AD71E7F3-AD6C-224E-BD90-D1A35CEDCAE6}"/>
              </a:ext>
            </a:extLst>
          </p:cNvPr>
          <p:cNvSpPr txBox="1"/>
          <p:nvPr userDrawn="1"/>
        </p:nvSpPr>
        <p:spPr>
          <a:xfrm>
            <a:off x="8534400" y="100340"/>
            <a:ext cx="506890" cy="261610"/>
          </a:xfrm>
          <a:prstGeom prst="rect">
            <a:avLst/>
          </a:prstGeom>
          <a:noFill/>
        </p:spPr>
        <p:txBody>
          <a:bodyPr wrap="square" rtlCol="0">
            <a:spAutoFit/>
          </a:bodyPr>
          <a:lstStyle/>
          <a:p>
            <a:pPr algn="r"/>
            <a:fld id="{86CB4B4D-7CA3-9044-876B-883B54F8677D}" type="slidenum">
              <a:rPr lang="en-US" sz="1100" smtClean="0">
                <a:solidFill>
                  <a:schemeClr val="tx1">
                    <a:lumMod val="50000"/>
                    <a:lumOff val="50000"/>
                  </a:schemeClr>
                </a:solidFill>
              </a:rPr>
              <a:pPr algn="r"/>
              <a:t>‹#›</a:t>
            </a:fld>
            <a:endParaRPr lang="en-US" sz="1100" dirty="0">
              <a:solidFill>
                <a:schemeClr val="tx1">
                  <a:lumMod val="50000"/>
                  <a:lumOff val="50000"/>
                </a:schemeClr>
              </a:solidFill>
            </a:endParaRPr>
          </a:p>
        </p:txBody>
      </p:sp>
    </p:spTree>
  </p:cSld>
  <p:clrMap bg1="lt1" tx1="dk1" bg2="lt2" tx2="dk2" accent1="accent1" accent2="accent2" accent3="accent3" accent4="accent4" accent5="accent5" accent6="accent6" hlink="hlink" folHlink="folHlink"/>
  <p:sldLayoutIdLst>
    <p:sldLayoutId id="2147483825" r:id="rId1"/>
    <p:sldLayoutId id="2147483819" r:id="rId2"/>
    <p:sldLayoutId id="2147483820" r:id="rId3"/>
    <p:sldLayoutId id="2147483821" r:id="rId4"/>
    <p:sldLayoutId id="2147483822" r:id="rId5"/>
    <p:sldLayoutId id="2147483823" r:id="rId6"/>
    <p:sldLayoutId id="2147483824" r:id="rId7"/>
  </p:sldLayoutIdLst>
  <p:hf hdr="0" ftr="0" dt="0"/>
  <p:txStyles>
    <p:titleStyle>
      <a:lvl1pPr algn="l" rtl="0" eaLnBrk="1" fontAlgn="base" hangingPunct="1">
        <a:spcBef>
          <a:spcPct val="0"/>
        </a:spcBef>
        <a:spcAft>
          <a:spcPct val="0"/>
        </a:spcAft>
        <a:defRPr sz="24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24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24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24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2400" b="1">
          <a:solidFill>
            <a:schemeClr val="tx1"/>
          </a:solidFill>
          <a:latin typeface="Open Sans" charset="0"/>
          <a:ea typeface="Open Sans" charset="0"/>
          <a:cs typeface="Open Sans" charset="0"/>
        </a:defRPr>
      </a:lvl5pPr>
      <a:lvl6pPr marL="4572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4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6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8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9pPr>
    </p:titleStyle>
    <p:bodyStyle>
      <a:lvl1pPr marL="6350" indent="-6350" algn="l" rtl="0" eaLnBrk="1" fontAlgn="base" hangingPunct="1">
        <a:spcBef>
          <a:spcPts val="600"/>
        </a:spcBef>
        <a:spcAft>
          <a:spcPct val="0"/>
        </a:spcAft>
        <a:defRPr sz="1400">
          <a:solidFill>
            <a:schemeClr val="tx1"/>
          </a:solidFill>
          <a:latin typeface="Open Sans" charset="0"/>
          <a:ea typeface="Open Sans" charset="0"/>
          <a:cs typeface="Open Sans" charset="0"/>
        </a:defRPr>
      </a:lvl1pPr>
      <a:lvl2pPr marL="7429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2pPr>
      <a:lvl3pPr marL="1200150" indent="-28575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3pPr>
      <a:lvl4pPr marL="16573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4pPr>
      <a:lvl5pPr marL="2057400" indent="-22860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6pPr>
      <a:lvl7pPr marL="29718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7pPr>
      <a:lvl8pPr marL="34290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8pPr>
      <a:lvl9pPr marL="38862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damleeberger.github.io/10742/"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mailto:venkats@cmu.edu" TargetMode="External"/><Relationship Id="rId4" Type="http://schemas.openxmlformats.org/officeDocument/2006/relationships/hyperlink" Target="mailto:raehashs@Andrew.cmu.edu"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pubmed.ncbi.nlm.nih.gov/33148625/" TargetMode="External"/><Relationship Id="rId4" Type="http://schemas.openxmlformats.org/officeDocument/2006/relationships/hyperlink" Target="https://www.youtube.com/watch?v=VidtcN_tPn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researchgate.net/publication/344413603_A_short_guide_for_medical_professionals_in_the_era_of_artificial_intelligenc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slideslive.com/38954712/machine-learning-in-healthcare-from-modeling-to-clinical-impact"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www.healthit.gov/data/quickstats/national-trends-hospital-and-physician-adoption-electronic-health-record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forbes.com/sites/gilpress/2016/03/23/data-preparation-most-time-consuming-least-enjoyable-data-science-task-survey-say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usatoday.com/picture-gallery/news/health/2019/10/13/what-a-hospital-looked-like-100-years-ago/40266863/"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ourworldindata.org/life-expectancy-how-is-it-calculated-and-how-should-it-be-interpreted"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hyperlink" Target="https://www.nejm.org/doi/full/10.1056/NEJMp1113569"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www.nejm.org/doi/full/10.1056/NEJMp1113569" TargetMode="Externa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hhmglobal.com/knowledge-bank/articles/moving-beyond-buzzwords-enabling-the-future-of-healthcare-with-platform-technology"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pubmed.ncbi.nlm.nih.gov/29659856/"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www.nejm.org/doi/full/10.1056/NEJMsr2214184"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hyperlink" Target="https://www.pgpf.org/chart-archive/0045_elderly-population-tren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arxiv.org/abs/2006.08765"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s://www.bmj.com/content/361/bmj.k1479" TargetMode="Externa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proceedings.mlr.press/v106/nestor19a/nestor19a.pdf"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www.nature.com/articles/s41591-018-0213-5"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www.medtronicdiabetes.com/treatments/automated-insulin-delivery"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arxiv.org/pdf/2402.051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VidtcN_tPn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arxiv.org/pdf/2102.1121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21" name="Straight Connector 11"/>
          <p:cNvCxnSpPr>
            <a:cxnSpLocks noChangeShapeType="1"/>
          </p:cNvCxnSpPr>
          <p:nvPr/>
        </p:nvCxnSpPr>
        <p:spPr bwMode="auto">
          <a:xfrm>
            <a:off x="2209800" y="3486150"/>
            <a:ext cx="54864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cxnSp>
      <p:sp>
        <p:nvSpPr>
          <p:cNvPr id="5122" name="Text Placeholder 14"/>
          <p:cNvSpPr txBox="1">
            <a:spLocks/>
          </p:cNvSpPr>
          <p:nvPr/>
        </p:nvSpPr>
        <p:spPr bwMode="auto">
          <a:xfrm>
            <a:off x="2133600" y="2038350"/>
            <a:ext cx="6705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ts val="0"/>
              </a:spcBef>
            </a:pPr>
            <a:r>
              <a:rPr lang="en-US" altLang="x-none" sz="3200" dirty="0">
                <a:solidFill>
                  <a:schemeClr val="bg1"/>
                </a:solidFill>
                <a:ea typeface="ＭＳ Ｐゴシック" charset="-128"/>
              </a:rPr>
              <a:t>CMU 10-742</a:t>
            </a:r>
            <a:br>
              <a:rPr lang="en-US" altLang="x-none" sz="3200" dirty="0">
                <a:solidFill>
                  <a:schemeClr val="bg1"/>
                </a:solidFill>
                <a:ea typeface="ＭＳ Ｐゴシック" charset="-128"/>
              </a:rPr>
            </a:br>
            <a:r>
              <a:rPr lang="en-US" altLang="x-none" sz="3200" dirty="0">
                <a:solidFill>
                  <a:schemeClr val="bg1"/>
                </a:solidFill>
                <a:ea typeface="ＭＳ Ｐゴシック" charset="-128"/>
              </a:rPr>
              <a:t>Machine Learning in Healthcare </a:t>
            </a:r>
          </a:p>
        </p:txBody>
      </p:sp>
      <p:sp>
        <p:nvSpPr>
          <p:cNvPr id="5123" name="Text Placeholder 16"/>
          <p:cNvSpPr txBox="1">
            <a:spLocks/>
          </p:cNvSpPr>
          <p:nvPr/>
        </p:nvSpPr>
        <p:spPr bwMode="auto">
          <a:xfrm>
            <a:off x="2133600" y="3638550"/>
            <a:ext cx="525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ct val="20000"/>
              </a:spcBef>
            </a:pPr>
            <a:r>
              <a:rPr lang="en-US" altLang="x-none" sz="1600" dirty="0">
                <a:solidFill>
                  <a:srgbClr val="FFFFFF"/>
                </a:solidFill>
                <a:ea typeface="ＭＳ Ｐゴシック" charset="-128"/>
              </a:rPr>
              <a:t>Lecture 1:  Launch</a:t>
            </a:r>
          </a:p>
          <a:p>
            <a:pPr>
              <a:spcBef>
                <a:spcPct val="20000"/>
              </a:spcBef>
            </a:pPr>
            <a:r>
              <a:rPr lang="en-US" altLang="x-none" sz="1600" i="1" dirty="0">
                <a:solidFill>
                  <a:srgbClr val="FFFFFF"/>
                </a:solidFill>
                <a:ea typeface="ＭＳ Ｐゴシック" charset="-128"/>
              </a:rPr>
              <a:t>Adam Berger</a:t>
            </a:r>
          </a:p>
        </p:txBody>
      </p:sp>
    </p:spTree>
    <p:extLst>
      <p:ext uri="{BB962C8B-B14F-4D97-AF65-F5344CB8AC3E}">
        <p14:creationId xmlns:p14="http://schemas.microsoft.com/office/powerpoint/2010/main" val="178644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1DADF-405D-249B-9E24-8F2889D3D6E3}"/>
              </a:ext>
            </a:extLst>
          </p:cNvPr>
          <p:cNvSpPr>
            <a:spLocks noGrp="1"/>
          </p:cNvSpPr>
          <p:nvPr>
            <p:ph sz="quarter" idx="10"/>
          </p:nvPr>
        </p:nvSpPr>
        <p:spPr/>
        <p:txBody>
          <a:bodyPr/>
          <a:lstStyle/>
          <a:p>
            <a:pPr marL="285750" indent="-285750">
              <a:buFont typeface="Arial" panose="020B0604020202020204" pitchFamily="34" charset="0"/>
              <a:buChar char="•"/>
            </a:pPr>
            <a:r>
              <a:rPr lang="en-US" sz="1800" dirty="0"/>
              <a:t>Syllabus:  </a:t>
            </a:r>
            <a:r>
              <a:rPr lang="en-US" sz="1800" dirty="0">
                <a:hlinkClick r:id="rId2"/>
              </a:rPr>
              <a:t>https://adamleeberger.github.io/10742/</a:t>
            </a:r>
            <a:br>
              <a:rPr lang="en-US" sz="1800" dirty="0"/>
            </a:br>
            <a:endParaRPr lang="en-US" sz="1800" dirty="0"/>
          </a:p>
          <a:p>
            <a:pPr marL="285750" indent="-285750">
              <a:buFont typeface="Arial" panose="020B0604020202020204" pitchFamily="34" charset="0"/>
              <a:buChar char="•"/>
            </a:pPr>
            <a:r>
              <a:rPr lang="en-US" sz="1800" dirty="0"/>
              <a:t>Required readings and responses for most lectures</a:t>
            </a:r>
            <a:br>
              <a:rPr lang="en-US" sz="1800" dirty="0"/>
            </a:br>
            <a:endParaRPr lang="en-US" sz="1800" dirty="0"/>
          </a:p>
          <a:p>
            <a:pPr marL="285750" indent="-285750">
              <a:buFont typeface="Arial" panose="020B0604020202020204" pitchFamily="34" charset="0"/>
              <a:buChar char="•"/>
            </a:pPr>
            <a:r>
              <a:rPr lang="en-US" sz="1800" dirty="0"/>
              <a:t>Assignment 0 is out (due Sep 5) </a:t>
            </a:r>
          </a:p>
          <a:p>
            <a:pPr marL="0" indent="0"/>
            <a:endParaRPr lang="en-US" dirty="0"/>
          </a:p>
          <a:p>
            <a:endParaRPr lang="en-US" dirty="0"/>
          </a:p>
        </p:txBody>
      </p:sp>
      <p:pic>
        <p:nvPicPr>
          <p:cNvPr id="4" name="Picture 3" descr="A diagram of a company&#10;&#10;Description automatically generated">
            <a:extLst>
              <a:ext uri="{FF2B5EF4-FFF2-40B4-BE49-F238E27FC236}">
                <a16:creationId xmlns:a16="http://schemas.microsoft.com/office/drawing/2014/main" id="{C3A13C28-6960-7C7F-240B-E79376BBC95D}"/>
              </a:ext>
            </a:extLst>
          </p:cNvPr>
          <p:cNvPicPr>
            <a:picLocks noChangeAspect="1"/>
          </p:cNvPicPr>
          <p:nvPr/>
        </p:nvPicPr>
        <p:blipFill>
          <a:blip r:embed="rId3"/>
          <a:stretch>
            <a:fillRect/>
          </a:stretch>
        </p:blipFill>
        <p:spPr>
          <a:xfrm>
            <a:off x="5791200" y="2343150"/>
            <a:ext cx="2895600" cy="1718805"/>
          </a:xfrm>
          <a:prstGeom prst="rect">
            <a:avLst/>
          </a:prstGeom>
        </p:spPr>
      </p:pic>
    </p:spTree>
    <p:extLst>
      <p:ext uri="{BB962C8B-B14F-4D97-AF65-F5344CB8AC3E}">
        <p14:creationId xmlns:p14="http://schemas.microsoft.com/office/powerpoint/2010/main" val="338037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9640A-9B4B-42A4-CA2B-AE0B9395CF6F}"/>
              </a:ext>
            </a:extLst>
          </p:cNvPr>
          <p:cNvSpPr>
            <a:spLocks noGrp="1"/>
          </p:cNvSpPr>
          <p:nvPr>
            <p:ph type="title"/>
          </p:nvPr>
        </p:nvSpPr>
        <p:spPr/>
        <p:txBody>
          <a:bodyPr/>
          <a:lstStyle/>
          <a:p>
            <a:r>
              <a:rPr lang="en-US" dirty="0"/>
              <a:t>Me</a:t>
            </a:r>
          </a:p>
        </p:txBody>
      </p:sp>
      <p:pic>
        <p:nvPicPr>
          <p:cNvPr id="1028" name="Picture 4">
            <a:extLst>
              <a:ext uri="{FF2B5EF4-FFF2-40B4-BE49-F238E27FC236}">
                <a16:creationId xmlns:a16="http://schemas.microsoft.com/office/drawing/2014/main" id="{B05BE168-1CD3-2AB8-203F-06DAC215C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123" y="1235223"/>
            <a:ext cx="1441862" cy="9371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PMC (@UPMC) / X">
            <a:extLst>
              <a:ext uri="{FF2B5EF4-FFF2-40B4-BE49-F238E27FC236}">
                <a16:creationId xmlns:a16="http://schemas.microsoft.com/office/drawing/2014/main" id="{5B340DA4-2AD5-6D29-FA3A-52183CBB1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028" y="2728891"/>
            <a:ext cx="1474051" cy="1474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mazon Logo Meaning : History &amp; Significance -">
            <a:extLst>
              <a:ext uri="{FF2B5EF4-FFF2-40B4-BE49-F238E27FC236}">
                <a16:creationId xmlns:a16="http://schemas.microsoft.com/office/drawing/2014/main" id="{092EB4B7-5B69-5A8A-03EA-FAE48A933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0900" y="1157692"/>
            <a:ext cx="1705046" cy="1092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indRose Health Investors Closes Fund VI at Over $1.4 Billion">
            <a:extLst>
              <a:ext uri="{FF2B5EF4-FFF2-40B4-BE49-F238E27FC236}">
                <a16:creationId xmlns:a16="http://schemas.microsoft.com/office/drawing/2014/main" id="{64EB6418-AA27-1F0F-757D-3CF9EA4FD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1646" y="2893609"/>
            <a:ext cx="2243554" cy="117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94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9F66A-8788-A532-167B-0D3E8C022108}"/>
              </a:ext>
            </a:extLst>
          </p:cNvPr>
          <p:cNvSpPr>
            <a:spLocks noGrp="1"/>
          </p:cNvSpPr>
          <p:nvPr>
            <p:ph type="title"/>
          </p:nvPr>
        </p:nvSpPr>
        <p:spPr/>
        <p:txBody>
          <a:bodyPr/>
          <a:lstStyle/>
          <a:p>
            <a:r>
              <a:rPr lang="en-US" dirty="0"/>
              <a:t>Teaching Staff</a:t>
            </a:r>
          </a:p>
        </p:txBody>
      </p:sp>
      <p:sp>
        <p:nvSpPr>
          <p:cNvPr id="3" name="Slide Number Placeholder 2">
            <a:extLst>
              <a:ext uri="{FF2B5EF4-FFF2-40B4-BE49-F238E27FC236}">
                <a16:creationId xmlns:a16="http://schemas.microsoft.com/office/drawing/2014/main" id="{C1D2013F-96FB-8481-FAC8-9A1027004CA7}"/>
              </a:ext>
            </a:extLst>
          </p:cNvPr>
          <p:cNvSpPr>
            <a:spLocks noGrp="1"/>
          </p:cNvSpPr>
          <p:nvPr>
            <p:ph type="sldNum" sz="quarter" idx="10"/>
          </p:nvPr>
        </p:nvSpPr>
        <p:spPr/>
        <p:txBody>
          <a:bodyPr/>
          <a:lstStyle/>
          <a:p>
            <a:fld id="{86CB4B4D-7CA3-9044-876B-883B54F8677D}" type="slidenum">
              <a:rPr lang="en-US" smtClean="0"/>
              <a:pPr/>
              <a:t>12</a:t>
            </a:fld>
            <a:endParaRPr lang="en-US" dirty="0"/>
          </a:p>
        </p:txBody>
      </p:sp>
      <p:pic>
        <p:nvPicPr>
          <p:cNvPr id="2050" name="Picture 2" descr="Raehash Shah - New York City ...">
            <a:extLst>
              <a:ext uri="{FF2B5EF4-FFF2-40B4-BE49-F238E27FC236}">
                <a16:creationId xmlns:a16="http://schemas.microsoft.com/office/drawing/2014/main" id="{1E2737B3-B935-1845-A8C8-E0901AF5D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67420"/>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4C3957-670A-801A-5648-86E6F8CF375D}"/>
              </a:ext>
            </a:extLst>
          </p:cNvPr>
          <p:cNvSpPr txBox="1"/>
          <p:nvPr/>
        </p:nvSpPr>
        <p:spPr>
          <a:xfrm>
            <a:off x="609600" y="3020020"/>
            <a:ext cx="2133600" cy="923330"/>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Raehash</a:t>
            </a:r>
            <a:r>
              <a:rPr lang="en-US" sz="1600" dirty="0">
                <a:latin typeface="Arial" panose="020B0604020202020204" pitchFamily="34" charset="0"/>
                <a:cs typeface="Arial" panose="020B0604020202020204" pitchFamily="34" charset="0"/>
              </a:rPr>
              <a:t> Shah</a:t>
            </a:r>
          </a:p>
          <a:p>
            <a:r>
              <a:rPr lang="en-US" sz="1100" dirty="0">
                <a:latin typeface="Consolas" panose="020B0609020204030204" pitchFamily="49" charset="0"/>
                <a:cs typeface="Consolas" panose="020B0609020204030204" pitchFamily="49" charset="0"/>
                <a:hlinkClick r:id="rId4"/>
              </a:rPr>
              <a:t>raehashs@andrew.cmu.edu</a:t>
            </a:r>
            <a:endParaRPr lang="en-US" sz="1100" dirty="0">
              <a:latin typeface="Consolas" panose="020B0609020204030204" pitchFamily="49" charset="0"/>
              <a:cs typeface="Consolas" panose="020B0609020204030204" pitchFamily="49" charset="0"/>
            </a:endParaRPr>
          </a:p>
          <a:p>
            <a:endParaRPr lang="en-US" sz="1100" dirty="0">
              <a:latin typeface="Consolas" panose="020B0609020204030204" pitchFamily="49" charset="0"/>
              <a:cs typeface="Consolas" panose="020B0609020204030204" pitchFamily="49" charset="0"/>
            </a:endParaRPr>
          </a:p>
          <a:p>
            <a:r>
              <a:rPr lang="en-US" sz="1600" dirty="0">
                <a:latin typeface="Arial" panose="020B0604020202020204" pitchFamily="34" charset="0"/>
                <a:cs typeface="Arial" panose="020B0604020202020204" pitchFamily="34" charset="0"/>
              </a:rPr>
              <a:t>TA</a:t>
            </a:r>
          </a:p>
        </p:txBody>
      </p:sp>
      <p:sp>
        <p:nvSpPr>
          <p:cNvPr id="8" name="TextBox 7">
            <a:extLst>
              <a:ext uri="{FF2B5EF4-FFF2-40B4-BE49-F238E27FC236}">
                <a16:creationId xmlns:a16="http://schemas.microsoft.com/office/drawing/2014/main" id="{4A9ABC34-1F93-6663-0909-EA24707B8B31}"/>
              </a:ext>
            </a:extLst>
          </p:cNvPr>
          <p:cNvSpPr txBox="1"/>
          <p:nvPr/>
        </p:nvSpPr>
        <p:spPr>
          <a:xfrm>
            <a:off x="3505200" y="3020020"/>
            <a:ext cx="2133600" cy="92333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Andrew Wang</a:t>
            </a:r>
          </a:p>
          <a:p>
            <a:r>
              <a:rPr lang="en-US" sz="1100" dirty="0">
                <a:latin typeface="Consolas" panose="020B0609020204030204" pitchFamily="49" charset="0"/>
                <a:cs typeface="Consolas" panose="020B0609020204030204" pitchFamily="49" charset="0"/>
                <a:hlinkClick r:id="rId4"/>
              </a:rPr>
              <a:t>azwang2@andrew.cmu.edu</a:t>
            </a:r>
            <a:endParaRPr lang="en-US" sz="1100" dirty="0">
              <a:latin typeface="Consolas" panose="020B0609020204030204" pitchFamily="49" charset="0"/>
              <a:cs typeface="Consolas" panose="020B0609020204030204" pitchFamily="49" charset="0"/>
            </a:endParaRPr>
          </a:p>
          <a:p>
            <a:endParaRPr lang="en-US" sz="1100" dirty="0">
              <a:latin typeface="Consolas" panose="020B0609020204030204" pitchFamily="49" charset="0"/>
              <a:cs typeface="Consolas" panose="020B0609020204030204" pitchFamily="49" charset="0"/>
            </a:endParaRPr>
          </a:p>
          <a:p>
            <a:r>
              <a:rPr lang="en-US" sz="1600" dirty="0">
                <a:latin typeface="Arial" panose="020B0604020202020204" pitchFamily="34" charset="0"/>
                <a:cs typeface="Arial" panose="020B0604020202020204" pitchFamily="34" charset="0"/>
              </a:rPr>
              <a:t>TA</a:t>
            </a:r>
          </a:p>
        </p:txBody>
      </p:sp>
      <p:sp>
        <p:nvSpPr>
          <p:cNvPr id="10" name="TextBox 9">
            <a:extLst>
              <a:ext uri="{FF2B5EF4-FFF2-40B4-BE49-F238E27FC236}">
                <a16:creationId xmlns:a16="http://schemas.microsoft.com/office/drawing/2014/main" id="{990B05E5-F1C7-3DBC-2763-AF475C91FCA0}"/>
              </a:ext>
            </a:extLst>
          </p:cNvPr>
          <p:cNvSpPr txBox="1"/>
          <p:nvPr/>
        </p:nvSpPr>
        <p:spPr>
          <a:xfrm>
            <a:off x="6172200" y="3020020"/>
            <a:ext cx="2133600" cy="92333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Venkat </a:t>
            </a:r>
            <a:r>
              <a:rPr lang="en-US" sz="1600" dirty="0" err="1">
                <a:latin typeface="Arial" panose="020B0604020202020204" pitchFamily="34" charset="0"/>
                <a:cs typeface="Arial" panose="020B0604020202020204" pitchFamily="34" charset="0"/>
              </a:rPr>
              <a:t>Sivaraman</a:t>
            </a:r>
            <a:r>
              <a:rPr lang="en-US" sz="1600" dirty="0">
                <a:latin typeface="Arial" panose="020B0604020202020204" pitchFamily="34" charset="0"/>
                <a:cs typeface="Arial" panose="020B0604020202020204" pitchFamily="34" charset="0"/>
              </a:rPr>
              <a:t> </a:t>
            </a:r>
          </a:p>
          <a:p>
            <a:r>
              <a:rPr lang="en-US" sz="1100" dirty="0">
                <a:latin typeface="Consolas" panose="020B0609020204030204" pitchFamily="49" charset="0"/>
                <a:cs typeface="Consolas" panose="020B0609020204030204" pitchFamily="49" charset="0"/>
                <a:hlinkClick r:id="rId5"/>
              </a:rPr>
              <a:t>venkats@cmu.edu</a:t>
            </a:r>
            <a:endParaRPr lang="en-US" sz="1100" dirty="0">
              <a:latin typeface="Consolas" panose="020B0609020204030204" pitchFamily="49" charset="0"/>
              <a:cs typeface="Consolas" panose="020B0609020204030204" pitchFamily="49" charset="0"/>
            </a:endParaRPr>
          </a:p>
          <a:p>
            <a:endParaRPr lang="en-US" sz="1100" dirty="0">
              <a:latin typeface="Consolas" panose="020B0609020204030204" pitchFamily="49" charset="0"/>
              <a:cs typeface="Consolas" panose="020B0609020204030204" pitchFamily="49" charset="0"/>
            </a:endParaRPr>
          </a:p>
          <a:p>
            <a:r>
              <a:rPr lang="en-US" sz="1600" dirty="0">
                <a:latin typeface="Arial" panose="020B0604020202020204" pitchFamily="34" charset="0"/>
                <a:cs typeface="Arial" panose="020B0604020202020204" pitchFamily="34" charset="0"/>
              </a:rPr>
              <a:t>Final project advisor</a:t>
            </a:r>
          </a:p>
        </p:txBody>
      </p:sp>
      <p:pic>
        <p:nvPicPr>
          <p:cNvPr id="2054" name="Picture 6" descr="Venkatesh Sivaraman | Human-Computer ...">
            <a:extLst>
              <a:ext uri="{FF2B5EF4-FFF2-40B4-BE49-F238E27FC236}">
                <a16:creationId xmlns:a16="http://schemas.microsoft.com/office/drawing/2014/main" id="{48F02519-60CD-8059-3E7D-6222AF309E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1258069"/>
            <a:ext cx="1212850" cy="1670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39100BC-548B-1447-1AE7-3D558E474B56}"/>
              </a:ext>
            </a:extLst>
          </p:cNvPr>
          <p:cNvPicPr>
            <a:picLocks noChangeAspect="1"/>
          </p:cNvPicPr>
          <p:nvPr/>
        </p:nvPicPr>
        <p:blipFill>
          <a:blip r:embed="rId7"/>
          <a:stretch>
            <a:fillRect/>
          </a:stretch>
        </p:blipFill>
        <p:spPr>
          <a:xfrm>
            <a:off x="3505200" y="1170335"/>
            <a:ext cx="1819769" cy="1819769"/>
          </a:xfrm>
          <a:prstGeom prst="rect">
            <a:avLst/>
          </a:prstGeom>
        </p:spPr>
      </p:pic>
    </p:spTree>
    <p:extLst>
      <p:ext uri="{BB962C8B-B14F-4D97-AF65-F5344CB8AC3E}">
        <p14:creationId xmlns:p14="http://schemas.microsoft.com/office/powerpoint/2010/main" val="1793209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6F516F-3567-8C6C-9A5A-F1AA8E6BAEF0}"/>
              </a:ext>
            </a:extLst>
          </p:cNvPr>
          <p:cNvSpPr txBox="1"/>
          <p:nvPr/>
        </p:nvSpPr>
        <p:spPr>
          <a:xfrm>
            <a:off x="381000" y="1276350"/>
            <a:ext cx="8305800" cy="2862322"/>
          </a:xfrm>
          <a:prstGeom prst="rect">
            <a:avLst/>
          </a:prstGeom>
          <a:noFill/>
        </p:spPr>
        <p:txBody>
          <a:bodyPr wrap="square">
            <a:spAutoFit/>
          </a:bodyPr>
          <a:lstStyle/>
          <a:p>
            <a:endParaRPr lang="en-US" sz="1400" b="0" i="0" dirty="0">
              <a:solidFill>
                <a:srgbClr val="212121"/>
              </a:solidFill>
              <a:effectLst/>
              <a:highlight>
                <a:srgbClr val="FFFFFF"/>
              </a:highlight>
              <a:latin typeface="Roboto" panose="020F0502020204030204" pitchFamily="34" charset="0"/>
            </a:endParaRPr>
          </a:p>
          <a:p>
            <a:r>
              <a:rPr lang="en-US" sz="1600" dirty="0">
                <a:solidFill>
                  <a:srgbClr val="212121"/>
                </a:solidFill>
                <a:highlight>
                  <a:srgbClr val="FFFFFF"/>
                </a:highlight>
                <a:latin typeface="Roboto" panose="020F0502020204030204" pitchFamily="34" charset="0"/>
              </a:rPr>
              <a:t>Comfortable in </a:t>
            </a:r>
            <a:r>
              <a:rPr lang="en-US" sz="1600" dirty="0" err="1">
                <a:solidFill>
                  <a:srgbClr val="212121"/>
                </a:solidFill>
                <a:highlight>
                  <a:srgbClr val="FFFFFF"/>
                </a:highlight>
                <a:latin typeface="Roboto" panose="020F0502020204030204" pitchFamily="34" charset="0"/>
              </a:rPr>
              <a:t>Jupyter</a:t>
            </a:r>
            <a:r>
              <a:rPr lang="en-US" sz="1600" dirty="0">
                <a:solidFill>
                  <a:srgbClr val="212121"/>
                </a:solidFill>
                <a:highlight>
                  <a:srgbClr val="FFFFFF"/>
                </a:highlight>
                <a:latin typeface="Roboto" panose="020F0502020204030204" pitchFamily="34" charset="0"/>
              </a:rPr>
              <a:t> and libs such as </a:t>
            </a:r>
            <a:r>
              <a:rPr lang="en-US" sz="1600" dirty="0" err="1">
                <a:solidFill>
                  <a:srgbClr val="212121"/>
                </a:solidFill>
                <a:highlight>
                  <a:srgbClr val="FFFFFF"/>
                </a:highlight>
                <a:latin typeface="Consolas" panose="020B0609020204030204" pitchFamily="49" charset="0"/>
                <a:cs typeface="Consolas" panose="020B0609020204030204" pitchFamily="49" charset="0"/>
              </a:rPr>
              <a:t>sklearn</a:t>
            </a:r>
            <a:r>
              <a:rPr lang="en-US" sz="1600" dirty="0">
                <a:solidFill>
                  <a:srgbClr val="212121"/>
                </a:solidFill>
                <a:highlight>
                  <a:srgbClr val="FFFFFF"/>
                </a:highlight>
                <a:latin typeface="Consolas" panose="020B0609020204030204" pitchFamily="49" charset="0"/>
                <a:cs typeface="Consolas" panose="020B0609020204030204" pitchFamily="49" charset="0"/>
              </a:rPr>
              <a:t>, pandas, matplotlib</a:t>
            </a:r>
          </a:p>
          <a:p>
            <a:endParaRPr lang="en-US" sz="1600" b="0" i="0" dirty="0">
              <a:solidFill>
                <a:srgbClr val="212121"/>
              </a:solidFill>
              <a:effectLst/>
              <a:highlight>
                <a:srgbClr val="FFFFFF"/>
              </a:highlight>
              <a:latin typeface="Roboto" panose="020F0502020204030204" pitchFamily="34" charset="0"/>
            </a:endParaRPr>
          </a:p>
          <a:p>
            <a:endParaRPr lang="en-US" sz="1600" b="0" i="0" dirty="0">
              <a:solidFill>
                <a:srgbClr val="212121"/>
              </a:solidFill>
              <a:effectLst/>
              <a:highlight>
                <a:srgbClr val="FFFFFF"/>
              </a:highlight>
              <a:latin typeface="Roboto" panose="020F0502020204030204" pitchFamily="34" charset="0"/>
            </a:endParaRPr>
          </a:p>
          <a:p>
            <a:r>
              <a:rPr lang="en-US" sz="1600" dirty="0">
                <a:solidFill>
                  <a:srgbClr val="212121"/>
                </a:solidFill>
                <a:highlight>
                  <a:srgbClr val="FFFFFF"/>
                </a:highlight>
                <a:latin typeface="Roboto" panose="020F0502020204030204" pitchFamily="34" charset="0"/>
              </a:rPr>
              <a:t>Assignments will contain questions like:</a:t>
            </a:r>
            <a:br>
              <a:rPr lang="en-US" sz="1600" dirty="0">
                <a:solidFill>
                  <a:srgbClr val="212121"/>
                </a:solidFill>
                <a:highlight>
                  <a:srgbClr val="FFFFFF"/>
                </a:highlight>
                <a:latin typeface="Roboto" panose="020F0502020204030204" pitchFamily="34" charset="0"/>
              </a:rPr>
            </a:br>
            <a:endParaRPr lang="en-US" sz="1600" dirty="0">
              <a:solidFill>
                <a:srgbClr val="212121"/>
              </a:solidFill>
              <a:highlight>
                <a:srgbClr val="FFFFFF"/>
              </a:highlight>
              <a:latin typeface="Roboto" panose="020F0502020204030204" pitchFamily="34" charset="0"/>
            </a:endParaRPr>
          </a:p>
          <a:p>
            <a:endParaRPr lang="en-US" sz="1600" b="0" i="0" dirty="0">
              <a:solidFill>
                <a:srgbClr val="212121"/>
              </a:solidFill>
              <a:effectLst/>
              <a:highlight>
                <a:srgbClr val="FFFFFF"/>
              </a:highlight>
              <a:latin typeface="Roboto" panose="020F0502020204030204" pitchFamily="34" charset="0"/>
            </a:endParaRPr>
          </a:p>
          <a:p>
            <a:r>
              <a:rPr lang="en-US" sz="1400" b="0" dirty="0">
                <a:solidFill>
                  <a:srgbClr val="212121"/>
                </a:solidFill>
                <a:effectLst/>
                <a:highlight>
                  <a:srgbClr val="FFFFFF"/>
                </a:highlight>
                <a:latin typeface="Consolas" panose="020B0609020204030204" pitchFamily="49" charset="0"/>
                <a:cs typeface="Consolas" panose="020B0609020204030204" pitchFamily="49" charset="0"/>
              </a:rPr>
              <a:t>Run a logistic regression using L2 loss to predict a patient's length of stay. </a:t>
            </a:r>
          </a:p>
          <a:p>
            <a:endParaRPr lang="en-US" sz="1400" dirty="0">
              <a:solidFill>
                <a:srgbClr val="212121"/>
              </a:solidFill>
              <a:highlight>
                <a:srgbClr val="FFFFFF"/>
              </a:highlight>
              <a:latin typeface="Consolas" panose="020B0609020204030204" pitchFamily="49" charset="0"/>
              <a:cs typeface="Consolas" panose="020B0609020204030204" pitchFamily="49" charset="0"/>
            </a:endParaRPr>
          </a:p>
          <a:p>
            <a:r>
              <a:rPr lang="en-US" sz="1400" b="0" dirty="0">
                <a:solidFill>
                  <a:srgbClr val="212121"/>
                </a:solidFill>
                <a:effectLst/>
                <a:highlight>
                  <a:srgbClr val="FFFFFF"/>
                </a:highlight>
                <a:latin typeface="Consolas" panose="020B0609020204030204" pitchFamily="49" charset="0"/>
                <a:cs typeface="Consolas" panose="020B0609020204030204" pitchFamily="49" charset="0"/>
              </a:rPr>
              <a:t>Calculate and report the accuracy and AUROC of your model.</a:t>
            </a:r>
          </a:p>
          <a:p>
            <a:endParaRPr lang="en-US" sz="1400" dirty="0">
              <a:solidFill>
                <a:srgbClr val="212121"/>
              </a:solidFill>
              <a:highlight>
                <a:srgbClr val="FFFFFF"/>
              </a:highlight>
              <a:latin typeface="Consolas" panose="020B0609020204030204" pitchFamily="49" charset="0"/>
              <a:cs typeface="Consolas" panose="020B0609020204030204" pitchFamily="49" charset="0"/>
            </a:endParaRPr>
          </a:p>
          <a:p>
            <a:r>
              <a:rPr lang="en-US" sz="1400" b="0" dirty="0">
                <a:solidFill>
                  <a:srgbClr val="212121"/>
                </a:solidFill>
                <a:effectLst/>
                <a:highlight>
                  <a:srgbClr val="FFFFFF"/>
                </a:highlight>
                <a:latin typeface="Consolas" panose="020B0609020204030204" pitchFamily="49" charset="0"/>
                <a:cs typeface="Consolas" panose="020B0609020204030204" pitchFamily="49" charset="0"/>
              </a:rPr>
              <a:t>Train a Naive Bayes classifier to predict the discharge location from the text.</a:t>
            </a:r>
            <a:endParaRPr lang="en-US" sz="1400" dirty="0">
              <a:latin typeface="Consolas" panose="020B0609020204030204" pitchFamily="49" charset="0"/>
              <a:cs typeface="Consolas" panose="020B0609020204030204" pitchFamily="49" charset="0"/>
            </a:endParaRPr>
          </a:p>
        </p:txBody>
      </p:sp>
      <p:sp>
        <p:nvSpPr>
          <p:cNvPr id="7" name="Title 6">
            <a:extLst>
              <a:ext uri="{FF2B5EF4-FFF2-40B4-BE49-F238E27FC236}">
                <a16:creationId xmlns:a16="http://schemas.microsoft.com/office/drawing/2014/main" id="{8A8FE199-A758-1B20-8295-73314BF2D4C0}"/>
              </a:ext>
            </a:extLst>
          </p:cNvPr>
          <p:cNvSpPr>
            <a:spLocks noGrp="1"/>
          </p:cNvSpPr>
          <p:nvPr>
            <p:ph type="title"/>
          </p:nvPr>
        </p:nvSpPr>
        <p:spPr/>
        <p:txBody>
          <a:bodyPr/>
          <a:lstStyle/>
          <a:p>
            <a:r>
              <a:rPr lang="en-US" dirty="0"/>
              <a:t>Prerequisites</a:t>
            </a:r>
          </a:p>
        </p:txBody>
      </p:sp>
    </p:spTree>
    <p:extLst>
      <p:ext uri="{BB962C8B-B14F-4D97-AF65-F5344CB8AC3E}">
        <p14:creationId xmlns:p14="http://schemas.microsoft.com/office/powerpoint/2010/main" val="4293143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F722-6192-AF36-47B2-5C3B0CDC953B}"/>
              </a:ext>
            </a:extLst>
          </p:cNvPr>
          <p:cNvSpPr>
            <a:spLocks noGrp="1"/>
          </p:cNvSpPr>
          <p:nvPr>
            <p:ph type="title"/>
          </p:nvPr>
        </p:nvSpPr>
        <p:spPr/>
        <p:txBody>
          <a:bodyPr/>
          <a:lstStyle/>
          <a:p>
            <a:r>
              <a:rPr lang="en-US" dirty="0"/>
              <a:t>Your commitment </a:t>
            </a:r>
          </a:p>
        </p:txBody>
      </p:sp>
      <p:sp>
        <p:nvSpPr>
          <p:cNvPr id="3" name="Content Placeholder 2">
            <a:extLst>
              <a:ext uri="{FF2B5EF4-FFF2-40B4-BE49-F238E27FC236}">
                <a16:creationId xmlns:a16="http://schemas.microsoft.com/office/drawing/2014/main" id="{1F97F1D1-0937-3BCD-00B2-FE906C6712F0}"/>
              </a:ext>
            </a:extLst>
          </p:cNvPr>
          <p:cNvSpPr>
            <a:spLocks noGrp="1"/>
          </p:cNvSpPr>
          <p:nvPr>
            <p:ph sz="quarter" idx="10"/>
          </p:nvPr>
        </p:nvSpPr>
        <p:spPr>
          <a:xfrm>
            <a:off x="457200" y="1428750"/>
            <a:ext cx="8229600" cy="3200400"/>
          </a:xfrm>
        </p:spPr>
        <p:txBody>
          <a:bodyPr/>
          <a:lstStyle/>
          <a:p>
            <a:pPr marL="457200" indent="-457200">
              <a:buFont typeface="+mj-lt"/>
              <a:buAutoNum type="arabicPeriod"/>
            </a:pPr>
            <a:r>
              <a:rPr lang="en-US" sz="2000" dirty="0"/>
              <a:t>Read the required readings before lecture.</a:t>
            </a:r>
          </a:p>
          <a:p>
            <a:pPr marL="457200" indent="-457200">
              <a:buFont typeface="+mj-lt"/>
              <a:buAutoNum type="arabicPeriod"/>
            </a:pPr>
            <a:r>
              <a:rPr lang="en-US" sz="2000" dirty="0"/>
              <a:t>Submit answers to 2-3 questions on each reading.     </a:t>
            </a:r>
          </a:p>
          <a:p>
            <a:pPr marL="457200" indent="-457200">
              <a:buFont typeface="+mj-lt"/>
              <a:buAutoNum type="arabicPeriod"/>
            </a:pPr>
            <a:r>
              <a:rPr lang="en-US" sz="2000" dirty="0"/>
              <a:t>Attend lectures in person and participate!</a:t>
            </a:r>
          </a:p>
          <a:p>
            <a:pPr marL="457200" indent="-457200">
              <a:buFont typeface="+mj-lt"/>
              <a:buAutoNum type="arabicPeriod"/>
            </a:pPr>
            <a:r>
              <a:rPr lang="en-US" sz="2000" dirty="0"/>
              <a:t>Complete the five problem sets (all </a:t>
            </a:r>
            <a:r>
              <a:rPr lang="en-US" sz="2000" dirty="0" err="1"/>
              <a:t>Jupyter</a:t>
            </a:r>
            <a:r>
              <a:rPr lang="en-US" sz="2000" dirty="0"/>
              <a:t> notebooks)</a:t>
            </a:r>
          </a:p>
          <a:p>
            <a:pPr marL="457200" indent="-457200">
              <a:buFont typeface="+mj-lt"/>
              <a:buAutoNum type="arabicPeriod"/>
            </a:pPr>
            <a:r>
              <a:rPr lang="en-US" sz="2000" dirty="0"/>
              <a:t>Define and implement final project</a:t>
            </a:r>
          </a:p>
          <a:p>
            <a:pPr marL="0" indent="0"/>
            <a:endParaRPr lang="en-US" sz="2000" dirty="0"/>
          </a:p>
          <a:p>
            <a:pPr marL="0" indent="0"/>
            <a:endParaRPr lang="en-US" sz="2000" dirty="0"/>
          </a:p>
          <a:p>
            <a:pPr marL="0" indent="0"/>
            <a:r>
              <a:rPr lang="en-US" sz="2000" dirty="0"/>
              <a:t>No quizzes or exams</a:t>
            </a:r>
          </a:p>
          <a:p>
            <a:pPr marL="0" indent="0"/>
            <a:endParaRPr lang="en-US" dirty="0"/>
          </a:p>
        </p:txBody>
      </p:sp>
    </p:spTree>
    <p:extLst>
      <p:ext uri="{BB962C8B-B14F-4D97-AF65-F5344CB8AC3E}">
        <p14:creationId xmlns:p14="http://schemas.microsoft.com/office/powerpoint/2010/main" val="3613813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F722-6192-AF36-47B2-5C3B0CDC953B}"/>
              </a:ext>
            </a:extLst>
          </p:cNvPr>
          <p:cNvSpPr>
            <a:spLocks noGrp="1"/>
          </p:cNvSpPr>
          <p:nvPr>
            <p:ph type="title"/>
          </p:nvPr>
        </p:nvSpPr>
        <p:spPr/>
        <p:txBody>
          <a:bodyPr/>
          <a:lstStyle/>
          <a:p>
            <a:r>
              <a:rPr lang="en-US" dirty="0"/>
              <a:t>Lecture attendance is required </a:t>
            </a:r>
          </a:p>
        </p:txBody>
      </p:sp>
      <p:pic>
        <p:nvPicPr>
          <p:cNvPr id="2052" name="Picture 4" descr="Patrick the star meme shocked | Sticker">
            <a:extLst>
              <a:ext uri="{FF2B5EF4-FFF2-40B4-BE49-F238E27FC236}">
                <a16:creationId xmlns:a16="http://schemas.microsoft.com/office/drawing/2014/main" id="{EA3E82CB-B6F3-A67E-B3C3-60DCAE395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895350"/>
            <a:ext cx="2786063"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49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8A0BE-49F9-0E97-FD83-C206CA46A131}"/>
              </a:ext>
            </a:extLst>
          </p:cNvPr>
          <p:cNvSpPr>
            <a:spLocks noGrp="1"/>
          </p:cNvSpPr>
          <p:nvPr>
            <p:ph type="title"/>
          </p:nvPr>
        </p:nvSpPr>
        <p:spPr/>
        <p:txBody>
          <a:bodyPr/>
          <a:lstStyle/>
          <a:p>
            <a:r>
              <a:rPr lang="en-US" dirty="0"/>
              <a:t>Grading </a:t>
            </a:r>
          </a:p>
        </p:txBody>
      </p:sp>
      <p:pic>
        <p:nvPicPr>
          <p:cNvPr id="4" name="Picture 3" descr="A pie chart with text on it&#10;&#10;Description automatically generated">
            <a:extLst>
              <a:ext uri="{FF2B5EF4-FFF2-40B4-BE49-F238E27FC236}">
                <a16:creationId xmlns:a16="http://schemas.microsoft.com/office/drawing/2014/main" id="{DF78B0F4-3ECD-D44C-7BE4-BE9ECBBDEE8E}"/>
              </a:ext>
            </a:extLst>
          </p:cNvPr>
          <p:cNvPicPr>
            <a:picLocks noChangeAspect="1"/>
          </p:cNvPicPr>
          <p:nvPr/>
        </p:nvPicPr>
        <p:blipFill>
          <a:blip r:embed="rId3"/>
          <a:stretch>
            <a:fillRect/>
          </a:stretch>
        </p:blipFill>
        <p:spPr>
          <a:xfrm>
            <a:off x="2095500" y="361950"/>
            <a:ext cx="4953000" cy="4247030"/>
          </a:xfrm>
          <a:prstGeom prst="rect">
            <a:avLst/>
          </a:prstGeom>
        </p:spPr>
      </p:pic>
      <p:sp>
        <p:nvSpPr>
          <p:cNvPr id="3" name="TextBox 2">
            <a:extLst>
              <a:ext uri="{FF2B5EF4-FFF2-40B4-BE49-F238E27FC236}">
                <a16:creationId xmlns:a16="http://schemas.microsoft.com/office/drawing/2014/main" id="{9B979477-BEAA-A332-F7C6-C211E0A0D344}"/>
              </a:ext>
            </a:extLst>
          </p:cNvPr>
          <p:cNvSpPr txBox="1"/>
          <p:nvPr/>
        </p:nvSpPr>
        <p:spPr>
          <a:xfrm>
            <a:off x="7162800" y="2215575"/>
            <a:ext cx="1828800" cy="338554"/>
          </a:xfrm>
          <a:prstGeom prst="rect">
            <a:avLst/>
          </a:prstGeom>
          <a:noFill/>
        </p:spPr>
        <p:txBody>
          <a:bodyPr wrap="square" rtlCol="0">
            <a:spAutoFit/>
          </a:bodyPr>
          <a:lstStyle/>
          <a:p>
            <a:r>
              <a:rPr lang="en-US" sz="1600" dirty="0">
                <a:solidFill>
                  <a:srgbClr val="FF0000"/>
                </a:solidFill>
              </a:rPr>
              <a:t>+ EXTRA CREDIT</a:t>
            </a:r>
          </a:p>
        </p:txBody>
      </p:sp>
    </p:spTree>
    <p:extLst>
      <p:ext uri="{BB962C8B-B14F-4D97-AF65-F5344CB8AC3E}">
        <p14:creationId xmlns:p14="http://schemas.microsoft.com/office/powerpoint/2010/main" val="2943164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F722-6192-AF36-47B2-5C3B0CDC953B}"/>
              </a:ext>
            </a:extLst>
          </p:cNvPr>
          <p:cNvSpPr>
            <a:spLocks noGrp="1"/>
          </p:cNvSpPr>
          <p:nvPr>
            <p:ph type="title"/>
          </p:nvPr>
        </p:nvSpPr>
        <p:spPr/>
        <p:txBody>
          <a:bodyPr/>
          <a:lstStyle/>
          <a:p>
            <a:r>
              <a:rPr lang="en-US" dirty="0"/>
              <a:t>Staff commitment to you</a:t>
            </a:r>
          </a:p>
        </p:txBody>
      </p:sp>
      <p:sp>
        <p:nvSpPr>
          <p:cNvPr id="3" name="Content Placeholder 2">
            <a:extLst>
              <a:ext uri="{FF2B5EF4-FFF2-40B4-BE49-F238E27FC236}">
                <a16:creationId xmlns:a16="http://schemas.microsoft.com/office/drawing/2014/main" id="{1F97F1D1-0937-3BCD-00B2-FE906C6712F0}"/>
              </a:ext>
            </a:extLst>
          </p:cNvPr>
          <p:cNvSpPr>
            <a:spLocks noGrp="1"/>
          </p:cNvSpPr>
          <p:nvPr>
            <p:ph sz="quarter" idx="10"/>
          </p:nvPr>
        </p:nvSpPr>
        <p:spPr>
          <a:xfrm>
            <a:off x="423421" y="971550"/>
            <a:ext cx="8229600" cy="3429000"/>
          </a:xfrm>
        </p:spPr>
        <p:txBody>
          <a:bodyPr/>
          <a:lstStyle/>
          <a:p>
            <a:pPr marL="457200" indent="-457200">
              <a:buFont typeface="+mj-lt"/>
              <a:buAutoNum type="arabicPeriod"/>
            </a:pPr>
            <a:endParaRPr lang="en-US" sz="2000" dirty="0"/>
          </a:p>
          <a:p>
            <a:pPr marL="457200" indent="-457200">
              <a:buFont typeface="+mj-lt"/>
              <a:buAutoNum type="arabicPeriod"/>
            </a:pPr>
            <a:r>
              <a:rPr lang="en-US" sz="2000" dirty="0"/>
              <a:t>Prioritize your learning and wellbeing </a:t>
            </a:r>
            <a:br>
              <a:rPr lang="en-US" sz="2000" dirty="0"/>
            </a:br>
            <a:endParaRPr lang="en-US" sz="2000" dirty="0"/>
          </a:p>
          <a:p>
            <a:pPr marL="457200" indent="-457200">
              <a:buFont typeface="+mj-lt"/>
              <a:buAutoNum type="arabicPeriod"/>
            </a:pPr>
            <a:r>
              <a:rPr lang="en-US" sz="2000" dirty="0"/>
              <a:t>Apply the RPP </a:t>
            </a:r>
          </a:p>
          <a:p>
            <a:pPr marL="457200" indent="-457200">
              <a:buFont typeface="+mj-lt"/>
              <a:buAutoNum type="arabicPeriod"/>
            </a:pPr>
            <a:endParaRPr lang="en-US" sz="2000" dirty="0"/>
          </a:p>
          <a:p>
            <a:pPr marL="457200" indent="-457200">
              <a:buFont typeface="+mj-lt"/>
              <a:buAutoNum type="arabicPeriod"/>
            </a:pPr>
            <a:r>
              <a:rPr lang="en-US" sz="2000" dirty="0"/>
              <a:t>Hold office hours</a:t>
            </a:r>
            <a:br>
              <a:rPr lang="en-US" sz="2000" dirty="0"/>
            </a:br>
            <a:endParaRPr lang="en-US" sz="2000" dirty="0"/>
          </a:p>
          <a:p>
            <a:pPr marL="457200" indent="-457200">
              <a:buFont typeface="+mj-lt"/>
              <a:buAutoNum type="arabicPeriod"/>
            </a:pPr>
            <a:r>
              <a:rPr lang="en-US" sz="2000" dirty="0"/>
              <a:t>Advise on final project</a:t>
            </a:r>
            <a:br>
              <a:rPr lang="en-US" sz="2000" dirty="0"/>
            </a:br>
            <a:endParaRPr lang="en-US" sz="2000" dirty="0"/>
          </a:p>
          <a:p>
            <a:pPr marL="457200" indent="-457200">
              <a:buFont typeface="+mj-lt"/>
              <a:buAutoNum type="arabicPeriod"/>
            </a:pPr>
            <a:r>
              <a:rPr lang="en-US" sz="2000" dirty="0"/>
              <a:t>Monitor Piazza</a:t>
            </a:r>
          </a:p>
          <a:p>
            <a:pPr marL="285750" indent="-285750">
              <a:buFont typeface="Arial" panose="020B0604020202020204" pitchFamily="34" charset="0"/>
              <a:buChar char="•"/>
            </a:pPr>
            <a:endParaRPr lang="en-US" sz="2000" dirty="0"/>
          </a:p>
          <a:p>
            <a:pPr marL="0" indent="0"/>
            <a:endParaRPr lang="en-US" dirty="0"/>
          </a:p>
        </p:txBody>
      </p:sp>
    </p:spTree>
    <p:extLst>
      <p:ext uri="{BB962C8B-B14F-4D97-AF65-F5344CB8AC3E}">
        <p14:creationId xmlns:p14="http://schemas.microsoft.com/office/powerpoint/2010/main" val="2396420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BD30212E-082B-C0AE-4E6D-1946C6D9999F}"/>
              </a:ext>
            </a:extLst>
          </p:cNvPr>
          <p:cNvSpPr>
            <a:spLocks noGrp="1"/>
          </p:cNvSpPr>
          <p:nvPr>
            <p:ph type="title"/>
          </p:nvPr>
        </p:nvSpPr>
        <p:spPr/>
        <p:txBody>
          <a:bodyPr/>
          <a:lstStyle/>
          <a:p>
            <a:r>
              <a:rPr lang="en-US" dirty="0"/>
              <a:t>This course </a:t>
            </a:r>
          </a:p>
        </p:txBody>
      </p:sp>
      <p:graphicFrame>
        <p:nvGraphicFramePr>
          <p:cNvPr id="2" name="Diagram 1">
            <a:extLst>
              <a:ext uri="{FF2B5EF4-FFF2-40B4-BE49-F238E27FC236}">
                <a16:creationId xmlns:a16="http://schemas.microsoft.com/office/drawing/2014/main" id="{FA396ED5-4776-03FA-82BB-49C7D78981FF}"/>
              </a:ext>
            </a:extLst>
          </p:cNvPr>
          <p:cNvGraphicFramePr/>
          <p:nvPr>
            <p:extLst>
              <p:ext uri="{D42A27DB-BD31-4B8C-83A1-F6EECF244321}">
                <p14:modId xmlns:p14="http://schemas.microsoft.com/office/powerpoint/2010/main" val="3699429712"/>
              </p:ext>
            </p:extLst>
          </p:nvPr>
        </p:nvGraphicFramePr>
        <p:xfrm>
          <a:off x="2362200" y="715433"/>
          <a:ext cx="5105400" cy="378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Line Callout 1 (Border and Accent Bar) 2">
            <a:extLst>
              <a:ext uri="{FF2B5EF4-FFF2-40B4-BE49-F238E27FC236}">
                <a16:creationId xmlns:a16="http://schemas.microsoft.com/office/drawing/2014/main" id="{328484B1-8B50-E6B3-3D4F-D858293A00F6}"/>
              </a:ext>
            </a:extLst>
          </p:cNvPr>
          <p:cNvSpPr/>
          <p:nvPr/>
        </p:nvSpPr>
        <p:spPr bwMode="auto">
          <a:xfrm flipH="1">
            <a:off x="363718" y="1249562"/>
            <a:ext cx="2438400" cy="1601470"/>
          </a:xfrm>
          <a:prstGeom prst="accentBorderCallout1">
            <a:avLst>
              <a:gd name="adj1" fmla="val 18750"/>
              <a:gd name="adj2" fmla="val -8333"/>
              <a:gd name="adj3" fmla="val 35145"/>
              <a:gd name="adj4" fmla="val -38248"/>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panose="020B0604020202020204" pitchFamily="34" charset="0"/>
              </a:rPr>
              <a:t>Base knowledge required </a:t>
            </a:r>
            <a:r>
              <a:rPr lang="en-US" sz="1400" b="0" i="0" u="none" strike="noStrike" dirty="0">
                <a:solidFill>
                  <a:srgbClr val="000000"/>
                </a:solidFill>
                <a:effectLst/>
                <a:latin typeface="Arial" panose="020B0604020202020204" pitchFamily="34" charset="0"/>
              </a:rPr>
              <a:t>to conduct useful research and</a:t>
            </a:r>
            <a:r>
              <a:rPr lang="en-US" sz="1400" dirty="0">
                <a:solidFill>
                  <a:srgbClr val="000000"/>
                </a:solidFill>
                <a:latin typeface="Arial" panose="020B0604020202020204" pitchFamily="34" charset="0"/>
              </a:rPr>
              <a:t> </a:t>
            </a:r>
            <a:r>
              <a:rPr lang="en-US" sz="1400" b="0" i="0" u="none" strike="noStrike" dirty="0">
                <a:solidFill>
                  <a:srgbClr val="000000"/>
                </a:solidFill>
                <a:effectLst/>
                <a:latin typeface="Arial" panose="020B0604020202020204" pitchFamily="34" charset="0"/>
              </a:rPr>
              <a:t> create meaningful commercial value. </a:t>
            </a:r>
            <a:br>
              <a:rPr lang="en-US" sz="1400" b="0" i="0" u="none" strike="noStrike" dirty="0">
                <a:solidFill>
                  <a:srgbClr val="000000"/>
                </a:solidFill>
                <a:effectLst/>
                <a:latin typeface="Arial" panose="020B0604020202020204" pitchFamily="34" charset="0"/>
              </a:rPr>
            </a:br>
            <a:br>
              <a:rPr lang="en-US" sz="1400" b="0" i="0" u="none" strike="noStrike" dirty="0">
                <a:solidFill>
                  <a:srgbClr val="000000"/>
                </a:solidFill>
                <a:effectLst/>
                <a:latin typeface="Arial" panose="020B0604020202020204" pitchFamily="34" charset="0"/>
              </a:rPr>
            </a:br>
            <a:r>
              <a:rPr lang="en-US" sz="1400" b="1" i="0" u="none" strike="noStrike" dirty="0">
                <a:solidFill>
                  <a:srgbClr val="000000"/>
                </a:solidFill>
                <a:effectLst/>
                <a:latin typeface="Arial" panose="020B0604020202020204" pitchFamily="34" charset="0"/>
              </a:rPr>
              <a:t>First 1/3 of course</a:t>
            </a:r>
          </a:p>
        </p:txBody>
      </p:sp>
      <p:sp>
        <p:nvSpPr>
          <p:cNvPr id="4" name="Line Callout 1 (Border and Accent Bar) 3">
            <a:extLst>
              <a:ext uri="{FF2B5EF4-FFF2-40B4-BE49-F238E27FC236}">
                <a16:creationId xmlns:a16="http://schemas.microsoft.com/office/drawing/2014/main" id="{069CE32E-E44D-F7EA-FCC9-34592558C2BE}"/>
              </a:ext>
            </a:extLst>
          </p:cNvPr>
          <p:cNvSpPr/>
          <p:nvPr/>
        </p:nvSpPr>
        <p:spPr bwMode="auto">
          <a:xfrm flipH="1">
            <a:off x="363718" y="3129044"/>
            <a:ext cx="2438400" cy="1601470"/>
          </a:xfrm>
          <a:prstGeom prst="accentBorderCallout1">
            <a:avLst>
              <a:gd name="adj1" fmla="val 74670"/>
              <a:gd name="adj2" fmla="val -8333"/>
              <a:gd name="adj3" fmla="val 37580"/>
              <a:gd name="adj4" fmla="val -49826"/>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i="0" u="none" strike="noStrike" dirty="0">
                <a:solidFill>
                  <a:srgbClr val="000000"/>
                </a:solidFill>
                <a:effectLst/>
                <a:latin typeface="Arial" panose="020B0604020202020204" pitchFamily="34" charset="0"/>
              </a:rPr>
              <a:t>Applying ML to various clinical disciplines. </a:t>
            </a:r>
          </a:p>
          <a:p>
            <a:endParaRPr lang="en-US" sz="1400" dirty="0">
              <a:solidFill>
                <a:srgbClr val="000000"/>
              </a:solidFill>
              <a:latin typeface="Arial" panose="020B0604020202020204" pitchFamily="34" charset="0"/>
            </a:endParaRPr>
          </a:p>
          <a:p>
            <a:r>
              <a:rPr lang="en-US" sz="1400" b="0" i="0" u="none" strike="noStrike" dirty="0">
                <a:solidFill>
                  <a:srgbClr val="000000"/>
                </a:solidFill>
                <a:effectLst/>
                <a:latin typeface="Arial" panose="020B0604020202020204" pitchFamily="34" charset="0"/>
              </a:rPr>
              <a:t>Guest lectures by practicing clinicians. </a:t>
            </a:r>
            <a:br>
              <a:rPr lang="en-US" sz="1400" b="0" i="0" u="none" strike="noStrike" dirty="0">
                <a:solidFill>
                  <a:srgbClr val="000000"/>
                </a:solidFill>
                <a:effectLst/>
                <a:latin typeface="Arial" panose="020B0604020202020204" pitchFamily="34" charset="0"/>
              </a:rPr>
            </a:br>
            <a:br>
              <a:rPr lang="en-US" sz="1400" b="0" i="0" u="none" strike="noStrike" dirty="0">
                <a:solidFill>
                  <a:srgbClr val="000000"/>
                </a:solidFill>
                <a:effectLst/>
                <a:latin typeface="Arial" panose="020B0604020202020204" pitchFamily="34" charset="0"/>
              </a:rPr>
            </a:br>
            <a:r>
              <a:rPr lang="en-US" sz="1400" b="1" i="0" u="none" strike="noStrike" dirty="0">
                <a:solidFill>
                  <a:srgbClr val="000000"/>
                </a:solidFill>
                <a:effectLst/>
                <a:latin typeface="Arial" panose="020B0604020202020204" pitchFamily="34" charset="0"/>
              </a:rPr>
              <a:t>Middle 1/3 of course </a:t>
            </a:r>
          </a:p>
        </p:txBody>
      </p:sp>
      <p:sp>
        <p:nvSpPr>
          <p:cNvPr id="5" name="Line Callout 1 (Border and Accent Bar) 4">
            <a:extLst>
              <a:ext uri="{FF2B5EF4-FFF2-40B4-BE49-F238E27FC236}">
                <a16:creationId xmlns:a16="http://schemas.microsoft.com/office/drawing/2014/main" id="{F73BA3B7-4A41-D260-D5E8-21B6F09ED678}"/>
              </a:ext>
            </a:extLst>
          </p:cNvPr>
          <p:cNvSpPr/>
          <p:nvPr/>
        </p:nvSpPr>
        <p:spPr bwMode="auto">
          <a:xfrm>
            <a:off x="6934200" y="1885951"/>
            <a:ext cx="1981200" cy="1143000"/>
          </a:xfrm>
          <a:prstGeom prst="accentBorderCallout1">
            <a:avLst>
              <a:gd name="adj1" fmla="val 18750"/>
              <a:gd name="adj2" fmla="val -8333"/>
              <a:gd name="adj3" fmla="val -11792"/>
              <a:gd name="adj4" fmla="val -31000"/>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i="0" u="none" strike="noStrike" dirty="0">
                <a:solidFill>
                  <a:srgbClr val="000000"/>
                </a:solidFill>
                <a:effectLst/>
                <a:latin typeface="Arial" panose="020B0604020202020204" pitchFamily="34" charset="0"/>
              </a:rPr>
              <a:t>Going deep in a few topics</a:t>
            </a:r>
            <a:br>
              <a:rPr lang="en-US" sz="1400" b="0" i="0" u="none" strike="noStrike" dirty="0">
                <a:solidFill>
                  <a:srgbClr val="000000"/>
                </a:solidFill>
                <a:effectLst/>
                <a:latin typeface="Arial" panose="020B0604020202020204" pitchFamily="34" charset="0"/>
              </a:rPr>
            </a:br>
            <a:br>
              <a:rPr lang="en-US" sz="1400" b="0" i="0" u="none" strike="noStrike" dirty="0">
                <a:solidFill>
                  <a:srgbClr val="000000"/>
                </a:solidFill>
                <a:effectLst/>
                <a:latin typeface="Arial" panose="020B0604020202020204" pitchFamily="34" charset="0"/>
              </a:rPr>
            </a:br>
            <a:br>
              <a:rPr lang="en-US" sz="1400" b="0" i="0" u="none" strike="noStrike" dirty="0">
                <a:solidFill>
                  <a:srgbClr val="000000"/>
                </a:solidFill>
                <a:effectLst/>
                <a:latin typeface="Arial" panose="020B0604020202020204" pitchFamily="34" charset="0"/>
              </a:rPr>
            </a:br>
            <a:r>
              <a:rPr lang="en-US" sz="1400" b="1" i="0" u="none" strike="noStrike" dirty="0">
                <a:solidFill>
                  <a:srgbClr val="000000"/>
                </a:solidFill>
                <a:effectLst/>
                <a:latin typeface="Arial" panose="020B0604020202020204" pitchFamily="34" charset="0"/>
              </a:rPr>
              <a:t>Last 1/3 of course</a:t>
            </a:r>
          </a:p>
          <a:p>
            <a:pPr marL="0" marR="0" indent="0" algn="l" defTabSz="914400" rtl="0" eaLnBrk="0" fontAlgn="base" latinLnBrk="0" hangingPunct="0">
              <a:lnSpc>
                <a:spcPct val="100000"/>
              </a:lnSpc>
              <a:spcBef>
                <a:spcPct val="0"/>
              </a:spcBef>
              <a:spcAft>
                <a:spcPct val="0"/>
              </a:spcAft>
              <a:buClrTx/>
              <a:buSzTx/>
              <a:buFontTx/>
              <a:buNone/>
              <a:tabLst/>
            </a:pPr>
            <a:endParaRPr lang="en-US" sz="1400" b="0" i="0" u="none" strike="noStrike" dirty="0">
              <a:solidFill>
                <a:srgbClr val="000000"/>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FDC32576-716B-BCF8-3279-1D14C7538615}"/>
              </a:ext>
            </a:extLst>
          </p:cNvPr>
          <p:cNvSpPr>
            <a:spLocks noGrp="1"/>
          </p:cNvSpPr>
          <p:nvPr>
            <p:ph type="sldNum" sz="quarter" idx="10"/>
          </p:nvPr>
        </p:nvSpPr>
        <p:spPr/>
        <p:txBody>
          <a:bodyPr/>
          <a:lstStyle/>
          <a:p>
            <a:fld id="{86CB4B4D-7CA3-9044-876B-883B54F8677D}" type="slidenum">
              <a:rPr lang="en-US" smtClean="0"/>
              <a:pPr/>
              <a:t>18</a:t>
            </a:fld>
            <a:endParaRPr lang="en-US" dirty="0"/>
          </a:p>
        </p:txBody>
      </p:sp>
      <p:grpSp>
        <p:nvGrpSpPr>
          <p:cNvPr id="12" name="Group 11">
            <a:extLst>
              <a:ext uri="{FF2B5EF4-FFF2-40B4-BE49-F238E27FC236}">
                <a16:creationId xmlns:a16="http://schemas.microsoft.com/office/drawing/2014/main" id="{2C60CBFB-F30F-AB57-D155-E92B9B077755}"/>
              </a:ext>
            </a:extLst>
          </p:cNvPr>
          <p:cNvGrpSpPr/>
          <p:nvPr/>
        </p:nvGrpSpPr>
        <p:grpSpPr>
          <a:xfrm>
            <a:off x="-76200" y="2591219"/>
            <a:ext cx="6586962" cy="2190331"/>
            <a:chOff x="-76200" y="2591219"/>
            <a:chExt cx="6586962" cy="2190331"/>
          </a:xfrm>
        </p:grpSpPr>
        <p:sp>
          <p:nvSpPr>
            <p:cNvPr id="6" name="Triangle 5">
              <a:extLst>
                <a:ext uri="{FF2B5EF4-FFF2-40B4-BE49-F238E27FC236}">
                  <a16:creationId xmlns:a16="http://schemas.microsoft.com/office/drawing/2014/main" id="{976C9CDA-70CC-5573-AAAA-C0B28A682E8E}"/>
                </a:ext>
              </a:extLst>
            </p:cNvPr>
            <p:cNvSpPr/>
            <p:nvPr/>
          </p:nvSpPr>
          <p:spPr bwMode="auto">
            <a:xfrm>
              <a:off x="3276600" y="2591219"/>
              <a:ext cx="3200400" cy="966706"/>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8" name="Rectangle 7">
              <a:extLst>
                <a:ext uri="{FF2B5EF4-FFF2-40B4-BE49-F238E27FC236}">
                  <a16:creationId xmlns:a16="http://schemas.microsoft.com/office/drawing/2014/main" id="{2A232786-2C22-C4D7-6825-E1CB1C4B71B1}"/>
                </a:ext>
              </a:extLst>
            </p:cNvPr>
            <p:cNvSpPr/>
            <p:nvPr/>
          </p:nvSpPr>
          <p:spPr bwMode="auto">
            <a:xfrm>
              <a:off x="2667000" y="3486150"/>
              <a:ext cx="3843762" cy="8657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 name="Rectangle 9">
              <a:extLst>
                <a:ext uri="{FF2B5EF4-FFF2-40B4-BE49-F238E27FC236}">
                  <a16:creationId xmlns:a16="http://schemas.microsoft.com/office/drawing/2014/main" id="{77D34EC8-1EB3-98A8-1B8C-E4506559153F}"/>
                </a:ext>
              </a:extLst>
            </p:cNvPr>
            <p:cNvSpPr/>
            <p:nvPr/>
          </p:nvSpPr>
          <p:spPr bwMode="auto">
            <a:xfrm>
              <a:off x="-76200" y="3114753"/>
              <a:ext cx="3360452" cy="166679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pSp>
        <p:nvGrpSpPr>
          <p:cNvPr id="17" name="Group 16">
            <a:extLst>
              <a:ext uri="{FF2B5EF4-FFF2-40B4-BE49-F238E27FC236}">
                <a16:creationId xmlns:a16="http://schemas.microsoft.com/office/drawing/2014/main" id="{C683ADCA-220B-A770-E6A7-D99125CEC00F}"/>
              </a:ext>
            </a:extLst>
          </p:cNvPr>
          <p:cNvGrpSpPr/>
          <p:nvPr/>
        </p:nvGrpSpPr>
        <p:grpSpPr>
          <a:xfrm>
            <a:off x="4953000" y="666750"/>
            <a:ext cx="4114800" cy="2455070"/>
            <a:chOff x="4953000" y="666750"/>
            <a:chExt cx="4114800" cy="2455070"/>
          </a:xfrm>
        </p:grpSpPr>
        <p:sp>
          <p:nvSpPr>
            <p:cNvPr id="14" name="Rectangle 13">
              <a:extLst>
                <a:ext uri="{FF2B5EF4-FFF2-40B4-BE49-F238E27FC236}">
                  <a16:creationId xmlns:a16="http://schemas.microsoft.com/office/drawing/2014/main" id="{5B09B674-30EF-91A9-EB54-A6E239FF7E5B}"/>
                </a:ext>
              </a:extLst>
            </p:cNvPr>
            <p:cNvSpPr/>
            <p:nvPr/>
          </p:nvSpPr>
          <p:spPr bwMode="auto">
            <a:xfrm>
              <a:off x="4953000" y="666750"/>
              <a:ext cx="3967273" cy="192446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5" name="Triangle 14">
              <a:extLst>
                <a:ext uri="{FF2B5EF4-FFF2-40B4-BE49-F238E27FC236}">
                  <a16:creationId xmlns:a16="http://schemas.microsoft.com/office/drawing/2014/main" id="{2C6D50E5-F2A4-1264-B19D-74485B3838E8}"/>
                </a:ext>
              </a:extLst>
            </p:cNvPr>
            <p:cNvSpPr/>
            <p:nvPr/>
          </p:nvSpPr>
          <p:spPr bwMode="auto">
            <a:xfrm rot="1772530">
              <a:off x="5178503" y="1790691"/>
              <a:ext cx="1828800" cy="1331129"/>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 name="Rectangle 15">
              <a:extLst>
                <a:ext uri="{FF2B5EF4-FFF2-40B4-BE49-F238E27FC236}">
                  <a16:creationId xmlns:a16="http://schemas.microsoft.com/office/drawing/2014/main" id="{6B187FE7-BB47-79A9-B417-F5A47ACC9C34}"/>
                </a:ext>
              </a:extLst>
            </p:cNvPr>
            <p:cNvSpPr/>
            <p:nvPr/>
          </p:nvSpPr>
          <p:spPr bwMode="auto">
            <a:xfrm>
              <a:off x="6446550" y="1110047"/>
              <a:ext cx="2621250" cy="192446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spTree>
    <p:extLst>
      <p:ext uri="{BB962C8B-B14F-4D97-AF65-F5344CB8AC3E}">
        <p14:creationId xmlns:p14="http://schemas.microsoft.com/office/powerpoint/2010/main" val="100082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D4576-AED9-A60B-38DB-D6B24D53BD84}"/>
              </a:ext>
            </a:extLst>
          </p:cNvPr>
          <p:cNvSpPr>
            <a:spLocks noGrp="1"/>
          </p:cNvSpPr>
          <p:nvPr>
            <p:ph type="title"/>
          </p:nvPr>
        </p:nvSpPr>
        <p:spPr/>
        <p:txBody>
          <a:bodyPr/>
          <a:lstStyle/>
          <a:p>
            <a:r>
              <a:rPr lang="en-US" dirty="0"/>
              <a:t>Credit</a:t>
            </a:r>
          </a:p>
        </p:txBody>
      </p:sp>
      <p:sp>
        <p:nvSpPr>
          <p:cNvPr id="3" name="Slide Number Placeholder 2">
            <a:extLst>
              <a:ext uri="{FF2B5EF4-FFF2-40B4-BE49-F238E27FC236}">
                <a16:creationId xmlns:a16="http://schemas.microsoft.com/office/drawing/2014/main" id="{CCFE6F82-99A5-5639-526D-D01D05B7C1C7}"/>
              </a:ext>
            </a:extLst>
          </p:cNvPr>
          <p:cNvSpPr>
            <a:spLocks noGrp="1"/>
          </p:cNvSpPr>
          <p:nvPr>
            <p:ph type="sldNum" sz="quarter" idx="10"/>
          </p:nvPr>
        </p:nvSpPr>
        <p:spPr/>
        <p:txBody>
          <a:bodyPr/>
          <a:lstStyle/>
          <a:p>
            <a:fld id="{86CB4B4D-7CA3-9044-876B-883B54F8677D}" type="slidenum">
              <a:rPr lang="en-US" smtClean="0"/>
              <a:pPr/>
              <a:t>19</a:t>
            </a:fld>
            <a:endParaRPr lang="en-US" dirty="0"/>
          </a:p>
        </p:txBody>
      </p:sp>
      <p:pic>
        <p:nvPicPr>
          <p:cNvPr id="4098" name="Picture 2" descr="Peter Szolovits (BS '70, PhD '74), Computer Scientist ...">
            <a:extLst>
              <a:ext uri="{FF2B5EF4-FFF2-40B4-BE49-F238E27FC236}">
                <a16:creationId xmlns:a16="http://schemas.microsoft.com/office/drawing/2014/main" id="{6DD3CE51-1550-31DE-9FE2-46DAB97E0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657350"/>
            <a:ext cx="1504754" cy="15047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E1AB9F-36B7-BD63-2122-272940FF8653}"/>
              </a:ext>
            </a:extLst>
          </p:cNvPr>
          <p:cNvSpPr txBox="1"/>
          <p:nvPr/>
        </p:nvSpPr>
        <p:spPr>
          <a:xfrm>
            <a:off x="457200" y="1504950"/>
            <a:ext cx="5562600" cy="1569660"/>
          </a:xfrm>
          <a:prstGeom prst="rect">
            <a:avLst/>
          </a:prstGeom>
          <a:noFill/>
        </p:spPr>
        <p:txBody>
          <a:bodyPr wrap="square" rtlCol="0">
            <a:spAutoFit/>
          </a:bodyPr>
          <a:lstStyle/>
          <a:p>
            <a:endParaRPr lang="en-US" dirty="0"/>
          </a:p>
          <a:p>
            <a:r>
              <a:rPr lang="en-US" dirty="0"/>
              <a:t>Credit to MIT and Prof. Pete </a:t>
            </a:r>
            <a:r>
              <a:rPr lang="en-US" dirty="0" err="1"/>
              <a:t>Szolovits</a:t>
            </a:r>
            <a:r>
              <a:rPr lang="en-US" dirty="0"/>
              <a:t>, who have granted permission to use/adapt material from MIT 6.7930. </a:t>
            </a:r>
          </a:p>
        </p:txBody>
      </p:sp>
    </p:spTree>
    <p:extLst>
      <p:ext uri="{BB962C8B-B14F-4D97-AF65-F5344CB8AC3E}">
        <p14:creationId xmlns:p14="http://schemas.microsoft.com/office/powerpoint/2010/main" val="644043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laboratory&#10;&#10;Description automatically generated with medium confidence">
            <a:extLst>
              <a:ext uri="{FF2B5EF4-FFF2-40B4-BE49-F238E27FC236}">
                <a16:creationId xmlns:a16="http://schemas.microsoft.com/office/drawing/2014/main" id="{188B285A-C973-6BCA-396C-92DF21729F74}"/>
              </a:ext>
            </a:extLst>
          </p:cNvPr>
          <p:cNvPicPr>
            <a:picLocks noChangeAspect="1"/>
          </p:cNvPicPr>
          <p:nvPr/>
        </p:nvPicPr>
        <p:blipFill>
          <a:blip r:embed="rId3"/>
          <a:stretch>
            <a:fillRect/>
          </a:stretch>
        </p:blipFill>
        <p:spPr>
          <a:xfrm>
            <a:off x="477297" y="1166976"/>
            <a:ext cx="7772400" cy="2809548"/>
          </a:xfrm>
          <a:prstGeom prst="rect">
            <a:avLst/>
          </a:prstGeom>
        </p:spPr>
      </p:pic>
      <p:sp>
        <p:nvSpPr>
          <p:cNvPr id="5" name="TextBox 4">
            <a:extLst>
              <a:ext uri="{FF2B5EF4-FFF2-40B4-BE49-F238E27FC236}">
                <a16:creationId xmlns:a16="http://schemas.microsoft.com/office/drawing/2014/main" id="{9308C31A-4656-9986-971D-F9ACD6C3E323}"/>
              </a:ext>
            </a:extLst>
          </p:cNvPr>
          <p:cNvSpPr txBox="1"/>
          <p:nvPr/>
        </p:nvSpPr>
        <p:spPr>
          <a:xfrm>
            <a:off x="5918" y="4552950"/>
            <a:ext cx="5930282" cy="253916"/>
          </a:xfrm>
          <a:prstGeom prst="rect">
            <a:avLst/>
          </a:prstGeom>
          <a:noFill/>
        </p:spPr>
        <p:txBody>
          <a:bodyPr wrap="square">
            <a:spAutoFit/>
          </a:bodyPr>
          <a:lstStyle/>
          <a:p>
            <a:r>
              <a:rPr lang="en-US" sz="1050" dirty="0">
                <a:hlinkClick r:id="rId4"/>
              </a:rPr>
              <a:t>https://www.youtube.com/watch?v=VidtcN_tPn0</a:t>
            </a:r>
            <a:r>
              <a:rPr lang="en-US" sz="1050" dirty="0"/>
              <a:t> and </a:t>
            </a:r>
            <a:r>
              <a:rPr lang="en-US" sz="1050" dirty="0">
                <a:hlinkClick r:id="rId5"/>
              </a:rPr>
              <a:t>https://pubmed.ncbi.nlm.nih.gov/33148625/</a:t>
            </a:r>
            <a:endParaRPr lang="en-US" sz="1050" dirty="0"/>
          </a:p>
        </p:txBody>
      </p:sp>
      <p:sp>
        <p:nvSpPr>
          <p:cNvPr id="6" name="Title 5">
            <a:extLst>
              <a:ext uri="{FF2B5EF4-FFF2-40B4-BE49-F238E27FC236}">
                <a16:creationId xmlns:a16="http://schemas.microsoft.com/office/drawing/2014/main" id="{DA8B5BDC-C129-323E-CFAF-C62CC8990166}"/>
              </a:ext>
            </a:extLst>
          </p:cNvPr>
          <p:cNvSpPr>
            <a:spLocks noGrp="1"/>
          </p:cNvSpPr>
          <p:nvPr>
            <p:ph type="title"/>
          </p:nvPr>
        </p:nvSpPr>
        <p:spPr/>
        <p:txBody>
          <a:bodyPr/>
          <a:lstStyle/>
          <a:p>
            <a:r>
              <a:rPr lang="en-US" dirty="0"/>
              <a:t>ML-Guided Antibiotic Treatment</a:t>
            </a:r>
          </a:p>
        </p:txBody>
      </p:sp>
    </p:spTree>
    <p:extLst>
      <p:ext uri="{BB962C8B-B14F-4D97-AF65-F5344CB8AC3E}">
        <p14:creationId xmlns:p14="http://schemas.microsoft.com/office/powerpoint/2010/main" val="969818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F635-1783-45A4-6316-CDC6820A93A4}"/>
              </a:ext>
            </a:extLst>
          </p:cNvPr>
          <p:cNvSpPr>
            <a:spLocks noGrp="1"/>
          </p:cNvSpPr>
          <p:nvPr>
            <p:ph type="title"/>
          </p:nvPr>
        </p:nvSpPr>
        <p:spPr/>
        <p:txBody>
          <a:bodyPr/>
          <a:lstStyle/>
          <a:p>
            <a:r>
              <a:rPr lang="en-US" dirty="0"/>
              <a:t>Our Journey</a:t>
            </a:r>
          </a:p>
        </p:txBody>
      </p:sp>
      <p:sp>
        <p:nvSpPr>
          <p:cNvPr id="3" name="TextBox 2">
            <a:extLst>
              <a:ext uri="{FF2B5EF4-FFF2-40B4-BE49-F238E27FC236}">
                <a16:creationId xmlns:a16="http://schemas.microsoft.com/office/drawing/2014/main" id="{0E4332C6-CF3F-A1C5-3E8D-2539FC518690}"/>
              </a:ext>
            </a:extLst>
          </p:cNvPr>
          <p:cNvSpPr txBox="1"/>
          <p:nvPr/>
        </p:nvSpPr>
        <p:spPr>
          <a:xfrm>
            <a:off x="381000" y="2477333"/>
            <a:ext cx="3657600" cy="1600438"/>
          </a:xfrm>
          <a:prstGeom prst="rect">
            <a:avLst/>
          </a:prstGeom>
          <a:noFill/>
        </p:spPr>
        <p:txBody>
          <a:bodyPr wrap="square" rtlCol="0">
            <a:spAutoFit/>
          </a:bodyPr>
          <a:lstStyle/>
          <a:p>
            <a:r>
              <a:rPr lang="en-US" sz="1400" b="1" u="sng" dirty="0"/>
              <a:t>You, today</a:t>
            </a:r>
          </a:p>
          <a:p>
            <a:r>
              <a:rPr lang="en-US" sz="1400" dirty="0"/>
              <a:t>Comfortable in theory and practice with ML concepts. Linear and logistic  regression. Gradient boosting, RNNs, RL. Word embeddings. Transformer models (e.g. BERT)</a:t>
            </a:r>
          </a:p>
          <a:p>
            <a:endParaRPr lang="en-US" sz="1400" dirty="0"/>
          </a:p>
          <a:p>
            <a:r>
              <a:rPr lang="en-US" sz="1400" dirty="0"/>
              <a:t>No knowledge of healthcare whatsoever.  </a:t>
            </a:r>
          </a:p>
        </p:txBody>
      </p:sp>
      <p:sp>
        <p:nvSpPr>
          <p:cNvPr id="4" name="TextBox 3">
            <a:extLst>
              <a:ext uri="{FF2B5EF4-FFF2-40B4-BE49-F238E27FC236}">
                <a16:creationId xmlns:a16="http://schemas.microsoft.com/office/drawing/2014/main" id="{EAB176B4-C1DC-E7D6-DE93-1E39FC2C1E0E}"/>
              </a:ext>
            </a:extLst>
          </p:cNvPr>
          <p:cNvSpPr txBox="1"/>
          <p:nvPr/>
        </p:nvSpPr>
        <p:spPr>
          <a:xfrm>
            <a:off x="5029200" y="2615446"/>
            <a:ext cx="4191000" cy="2246769"/>
          </a:xfrm>
          <a:prstGeom prst="rect">
            <a:avLst/>
          </a:prstGeom>
          <a:noFill/>
        </p:spPr>
        <p:txBody>
          <a:bodyPr wrap="square" rtlCol="0">
            <a:spAutoFit/>
          </a:bodyPr>
          <a:lstStyle/>
          <a:p>
            <a:r>
              <a:rPr lang="en-US" sz="1400" b="1" u="sng" dirty="0"/>
              <a:t>You, at the end of the semester</a:t>
            </a:r>
          </a:p>
          <a:p>
            <a:r>
              <a:rPr lang="en-US" sz="1400" dirty="0"/>
              <a:t>Familiar with key papers and popular datasets in ML + Healthcare (MLH) </a:t>
            </a:r>
          </a:p>
          <a:p>
            <a:endParaRPr lang="en-US" sz="1400" dirty="0"/>
          </a:p>
          <a:p>
            <a:r>
              <a:rPr lang="en-US" sz="1400" dirty="0"/>
              <a:t>Can critically read a paper in MLH.</a:t>
            </a:r>
          </a:p>
          <a:p>
            <a:endParaRPr lang="en-US" sz="1400" dirty="0"/>
          </a:p>
          <a:p>
            <a:r>
              <a:rPr lang="en-US" sz="1400" dirty="0"/>
              <a:t>Ready to conduct research in MLH.</a:t>
            </a:r>
          </a:p>
          <a:p>
            <a:endParaRPr lang="en-US" sz="1400" dirty="0"/>
          </a:p>
          <a:p>
            <a:r>
              <a:rPr lang="en-US" sz="1400" dirty="0"/>
              <a:t>Can identify commercially fruitful avenues for MLH research.</a:t>
            </a:r>
          </a:p>
        </p:txBody>
      </p:sp>
      <p:pic>
        <p:nvPicPr>
          <p:cNvPr id="6" name="Picture 5" descr="A cartoon of a child holding a book&#10;&#10;Description automatically generated">
            <a:extLst>
              <a:ext uri="{FF2B5EF4-FFF2-40B4-BE49-F238E27FC236}">
                <a16:creationId xmlns:a16="http://schemas.microsoft.com/office/drawing/2014/main" id="{EBDCDC90-0D74-B089-6982-DA537DCF6A60}"/>
              </a:ext>
            </a:extLst>
          </p:cNvPr>
          <p:cNvPicPr>
            <a:picLocks noChangeAspect="1"/>
          </p:cNvPicPr>
          <p:nvPr/>
        </p:nvPicPr>
        <p:blipFill>
          <a:blip r:embed="rId2"/>
          <a:stretch>
            <a:fillRect/>
          </a:stretch>
        </p:blipFill>
        <p:spPr>
          <a:xfrm>
            <a:off x="1066800" y="971550"/>
            <a:ext cx="1406646" cy="1446551"/>
          </a:xfrm>
          <a:prstGeom prst="rect">
            <a:avLst/>
          </a:prstGeom>
        </p:spPr>
      </p:pic>
      <p:sp>
        <p:nvSpPr>
          <p:cNvPr id="7" name="Slide Number Placeholder 6">
            <a:extLst>
              <a:ext uri="{FF2B5EF4-FFF2-40B4-BE49-F238E27FC236}">
                <a16:creationId xmlns:a16="http://schemas.microsoft.com/office/drawing/2014/main" id="{33CC7163-AE23-356D-0C1F-BF24C48EE4F4}"/>
              </a:ext>
            </a:extLst>
          </p:cNvPr>
          <p:cNvSpPr>
            <a:spLocks noGrp="1"/>
          </p:cNvSpPr>
          <p:nvPr>
            <p:ph type="sldNum" sz="quarter" idx="10"/>
          </p:nvPr>
        </p:nvSpPr>
        <p:spPr/>
        <p:txBody>
          <a:bodyPr/>
          <a:lstStyle/>
          <a:p>
            <a:fld id="{86CB4B4D-7CA3-9044-876B-883B54F8677D}" type="slidenum">
              <a:rPr lang="en-US" smtClean="0"/>
              <a:pPr/>
              <a:t>20</a:t>
            </a:fld>
            <a:endParaRPr lang="en-US" dirty="0"/>
          </a:p>
        </p:txBody>
      </p:sp>
      <p:pic>
        <p:nvPicPr>
          <p:cNvPr id="5" name="Picture 4" descr="Six futuristic robots that will ...">
            <a:extLst>
              <a:ext uri="{FF2B5EF4-FFF2-40B4-BE49-F238E27FC236}">
                <a16:creationId xmlns:a16="http://schemas.microsoft.com/office/drawing/2014/main" id="{895041C6-5B5F-D83E-7341-54E66956E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746" y="971550"/>
            <a:ext cx="2201619" cy="144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09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54BF-0BCF-7B7F-A274-151EF591E23D}"/>
              </a:ext>
            </a:extLst>
          </p:cNvPr>
          <p:cNvSpPr>
            <a:spLocks noGrp="1"/>
          </p:cNvSpPr>
          <p:nvPr>
            <p:ph type="title"/>
          </p:nvPr>
        </p:nvSpPr>
        <p:spPr/>
        <p:txBody>
          <a:bodyPr/>
          <a:lstStyle/>
          <a:p>
            <a:r>
              <a:rPr lang="en-US" dirty="0"/>
              <a:t>Course Caveats</a:t>
            </a:r>
          </a:p>
        </p:txBody>
      </p:sp>
      <p:sp>
        <p:nvSpPr>
          <p:cNvPr id="4" name="Content Placeholder 3">
            <a:extLst>
              <a:ext uri="{FF2B5EF4-FFF2-40B4-BE49-F238E27FC236}">
                <a16:creationId xmlns:a16="http://schemas.microsoft.com/office/drawing/2014/main" id="{2139CC86-AABB-E252-48D3-2D853FF83585}"/>
              </a:ext>
            </a:extLst>
          </p:cNvPr>
          <p:cNvSpPr>
            <a:spLocks noGrp="1"/>
          </p:cNvSpPr>
          <p:nvPr>
            <p:ph sz="quarter" idx="10"/>
          </p:nvPr>
        </p:nvSpPr>
        <p:spPr>
          <a:xfrm>
            <a:off x="304800" y="1276350"/>
            <a:ext cx="4531936" cy="3048000"/>
          </a:xfrm>
        </p:spPr>
        <p:txBody>
          <a:bodyPr/>
          <a:lstStyle/>
          <a:p>
            <a:pPr marL="0" indent="0"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This is the first year of the course. There will be rough edges. </a:t>
            </a:r>
          </a:p>
          <a:p>
            <a:pPr rtl="0" fontAlgn="base">
              <a:spcBef>
                <a:spcPts val="0"/>
              </a:spcBef>
              <a:spcAft>
                <a:spcPts val="0"/>
              </a:spcAft>
              <a:buFont typeface="Arial" panose="020B0604020202020204" pitchFamily="34" charset="0"/>
              <a:buChar char="•"/>
            </a:pPr>
            <a:endParaRPr lang="en-US" sz="1800" dirty="0">
              <a:solidFill>
                <a:srgbClr val="000000"/>
              </a:solidFill>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I am not a professional academic or teacher. </a:t>
            </a:r>
          </a:p>
          <a:p>
            <a:pPr marL="0" indent="0" rtl="0" fontAlgn="base">
              <a:spcBef>
                <a:spcPts val="0"/>
              </a:spcBef>
              <a:spcAft>
                <a:spcPts val="0"/>
              </a:spcAft>
            </a:pPr>
            <a:endParaRPr lang="en-US" sz="1800" dirty="0">
              <a:solidFill>
                <a:srgbClr val="000000"/>
              </a:solidFill>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Your feedback will improve the course for next year</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endParaRPr lang="en-US" dirty="0"/>
          </a:p>
        </p:txBody>
      </p:sp>
      <p:sp>
        <p:nvSpPr>
          <p:cNvPr id="3" name="Slide Number Placeholder 2">
            <a:extLst>
              <a:ext uri="{FF2B5EF4-FFF2-40B4-BE49-F238E27FC236}">
                <a16:creationId xmlns:a16="http://schemas.microsoft.com/office/drawing/2014/main" id="{BBD7DD68-1A83-6E21-8976-FEAFFD9B8C39}"/>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21</a:t>
            </a:fld>
            <a:endParaRPr lang="en-US" dirty="0"/>
          </a:p>
        </p:txBody>
      </p:sp>
      <p:pic>
        <p:nvPicPr>
          <p:cNvPr id="1026" name="Picture 2" descr="Newbie A O S | I Love BAOS">
            <a:extLst>
              <a:ext uri="{FF2B5EF4-FFF2-40B4-BE49-F238E27FC236}">
                <a16:creationId xmlns:a16="http://schemas.microsoft.com/office/drawing/2014/main" id="{B7F2C573-0D4C-94CE-0C5D-C5CAAFA49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441450"/>
            <a:ext cx="3594100" cy="226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837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2B87-8BB6-F05C-3DE9-1AF8BE3E50F9}"/>
              </a:ext>
            </a:extLst>
          </p:cNvPr>
          <p:cNvSpPr>
            <a:spLocks noGrp="1"/>
          </p:cNvSpPr>
          <p:nvPr>
            <p:ph type="title"/>
          </p:nvPr>
        </p:nvSpPr>
        <p:spPr/>
        <p:txBody>
          <a:bodyPr/>
          <a:lstStyle/>
          <a:p>
            <a:r>
              <a:rPr lang="en-US" dirty="0"/>
              <a:t>Today</a:t>
            </a:r>
          </a:p>
        </p:txBody>
      </p:sp>
      <p:sp>
        <p:nvSpPr>
          <p:cNvPr id="4" name="Content Placeholder 3">
            <a:extLst>
              <a:ext uri="{FF2B5EF4-FFF2-40B4-BE49-F238E27FC236}">
                <a16:creationId xmlns:a16="http://schemas.microsoft.com/office/drawing/2014/main" id="{A78860FE-B130-5D8E-5C4D-8055D427F8EE}"/>
              </a:ext>
            </a:extLst>
          </p:cNvPr>
          <p:cNvSpPr>
            <a:spLocks noGrp="1"/>
          </p:cNvSpPr>
          <p:nvPr>
            <p:ph sz="quarter" idx="10"/>
          </p:nvPr>
        </p:nvSpPr>
        <p:spPr/>
        <p:txBody>
          <a:bodyPr/>
          <a:lstStyle/>
          <a:p>
            <a:r>
              <a:rPr lang="en-US" sz="1600" dirty="0">
                <a:solidFill>
                  <a:schemeClr val="bg1">
                    <a:lumMod val="65000"/>
                  </a:schemeClr>
                </a:solidFill>
              </a:rPr>
              <a:t>Motivation</a:t>
            </a:r>
          </a:p>
          <a:p>
            <a:r>
              <a:rPr lang="en-US" sz="1600" dirty="0">
                <a:solidFill>
                  <a:schemeClr val="bg1">
                    <a:lumMod val="65000"/>
                  </a:schemeClr>
                </a:solidFill>
              </a:rPr>
              <a:t>Course Logistics </a:t>
            </a:r>
          </a:p>
          <a:p>
            <a:r>
              <a:rPr lang="en-US" sz="1600" b="1" dirty="0"/>
              <a:t>MLH as an Academic Discipline</a:t>
            </a:r>
          </a:p>
          <a:p>
            <a:r>
              <a:rPr lang="en-US" sz="1600" dirty="0">
                <a:solidFill>
                  <a:schemeClr val="bg1">
                    <a:lumMod val="65000"/>
                  </a:schemeClr>
                </a:solidFill>
              </a:rPr>
              <a:t>US Healthcare System: High Order Bits</a:t>
            </a:r>
          </a:p>
          <a:p>
            <a:r>
              <a:rPr lang="en-US" sz="1600" dirty="0">
                <a:solidFill>
                  <a:schemeClr val="bg1">
                    <a:lumMod val="65000"/>
                  </a:schemeClr>
                </a:solidFill>
              </a:rPr>
              <a:t>Last 100 Years</a:t>
            </a:r>
          </a:p>
          <a:p>
            <a:r>
              <a:rPr lang="en-US" sz="1600" dirty="0">
                <a:solidFill>
                  <a:schemeClr val="bg1">
                    <a:lumMod val="65000"/>
                  </a:schemeClr>
                </a:solidFill>
              </a:rPr>
              <a:t>Next 100 Years</a:t>
            </a:r>
          </a:p>
          <a:p>
            <a:r>
              <a:rPr lang="en-US" sz="1600" dirty="0">
                <a:solidFill>
                  <a:schemeClr val="bg1">
                    <a:lumMod val="65000"/>
                  </a:schemeClr>
                </a:solidFill>
              </a:rPr>
              <a:t>What makes MLH Unique?</a:t>
            </a:r>
          </a:p>
          <a:p>
            <a:r>
              <a:rPr lang="en-US" sz="1600" dirty="0">
                <a:solidFill>
                  <a:schemeClr val="bg1">
                    <a:lumMod val="65000"/>
                  </a:schemeClr>
                </a:solidFill>
              </a:rPr>
              <a:t>Why Pittsburgh? </a:t>
            </a:r>
          </a:p>
        </p:txBody>
      </p:sp>
      <p:sp>
        <p:nvSpPr>
          <p:cNvPr id="3" name="Slide Number Placeholder 2">
            <a:extLst>
              <a:ext uri="{FF2B5EF4-FFF2-40B4-BE49-F238E27FC236}">
                <a16:creationId xmlns:a16="http://schemas.microsoft.com/office/drawing/2014/main" id="{A24D79EB-B816-ADBF-325A-81FD1A3F5236}"/>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22</a:t>
            </a:fld>
            <a:endParaRPr lang="en-US" dirty="0"/>
          </a:p>
        </p:txBody>
      </p:sp>
    </p:spTree>
    <p:extLst>
      <p:ext uri="{BB962C8B-B14F-4D97-AF65-F5344CB8AC3E}">
        <p14:creationId xmlns:p14="http://schemas.microsoft.com/office/powerpoint/2010/main" val="2177744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63F9A2-2741-4B3E-BD5A-2F1D67F380CB}"/>
              </a:ext>
            </a:extLst>
          </p:cNvPr>
          <p:cNvPicPr>
            <a:picLocks noChangeAspect="1"/>
          </p:cNvPicPr>
          <p:nvPr/>
        </p:nvPicPr>
        <p:blipFill>
          <a:blip r:embed="rId3"/>
          <a:stretch>
            <a:fillRect/>
          </a:stretch>
        </p:blipFill>
        <p:spPr>
          <a:xfrm>
            <a:off x="457200" y="57150"/>
            <a:ext cx="8001000" cy="4662979"/>
          </a:xfrm>
          <a:prstGeom prst="rect">
            <a:avLst/>
          </a:prstGeom>
        </p:spPr>
      </p:pic>
      <p:sp>
        <p:nvSpPr>
          <p:cNvPr id="4" name="TextBox 3">
            <a:extLst>
              <a:ext uri="{FF2B5EF4-FFF2-40B4-BE49-F238E27FC236}">
                <a16:creationId xmlns:a16="http://schemas.microsoft.com/office/drawing/2014/main" id="{51A47867-6972-80A4-6745-433CF34C376E}"/>
              </a:ext>
            </a:extLst>
          </p:cNvPr>
          <p:cNvSpPr txBox="1"/>
          <p:nvPr/>
        </p:nvSpPr>
        <p:spPr>
          <a:xfrm>
            <a:off x="0" y="4875824"/>
            <a:ext cx="6781800" cy="230832"/>
          </a:xfrm>
          <a:prstGeom prst="rect">
            <a:avLst/>
          </a:prstGeom>
          <a:noFill/>
        </p:spPr>
        <p:txBody>
          <a:bodyPr wrap="square">
            <a:spAutoFit/>
          </a:bodyPr>
          <a:lstStyle/>
          <a:p>
            <a:r>
              <a:rPr lang="en-US" sz="900" dirty="0">
                <a:hlinkClick r:id="rId4"/>
              </a:rPr>
              <a:t>https://</a:t>
            </a:r>
            <a:r>
              <a:rPr lang="en-US" sz="900" dirty="0" err="1">
                <a:hlinkClick r:id="rId4"/>
              </a:rPr>
              <a:t>www.researchgate.net</a:t>
            </a:r>
            <a:r>
              <a:rPr lang="en-US" sz="900" dirty="0">
                <a:hlinkClick r:id="rId4"/>
              </a:rPr>
              <a:t>/publication/344413603_A_short_guide_for_medical_professionals_in_the_era_of_artificial_intelligence</a:t>
            </a:r>
            <a:endParaRPr lang="en-US" sz="900" dirty="0"/>
          </a:p>
        </p:txBody>
      </p:sp>
    </p:spTree>
    <p:extLst>
      <p:ext uri="{BB962C8B-B14F-4D97-AF65-F5344CB8AC3E}">
        <p14:creationId xmlns:p14="http://schemas.microsoft.com/office/powerpoint/2010/main" val="2820141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front of a large group of people&#10;&#10;Description automatically generated">
            <a:extLst>
              <a:ext uri="{FF2B5EF4-FFF2-40B4-BE49-F238E27FC236}">
                <a16:creationId xmlns:a16="http://schemas.microsoft.com/office/drawing/2014/main" id="{044C3DBE-26CB-1478-22E0-A4C1DA293153}"/>
              </a:ext>
            </a:extLst>
          </p:cNvPr>
          <p:cNvPicPr>
            <a:picLocks noChangeAspect="1"/>
          </p:cNvPicPr>
          <p:nvPr/>
        </p:nvPicPr>
        <p:blipFill>
          <a:blip r:embed="rId3"/>
          <a:stretch>
            <a:fillRect/>
          </a:stretch>
        </p:blipFill>
        <p:spPr>
          <a:xfrm>
            <a:off x="304800" y="209550"/>
            <a:ext cx="8382000" cy="3818617"/>
          </a:xfrm>
          <a:prstGeom prst="rect">
            <a:avLst/>
          </a:prstGeom>
        </p:spPr>
      </p:pic>
      <p:sp>
        <p:nvSpPr>
          <p:cNvPr id="4" name="TextBox 3">
            <a:extLst>
              <a:ext uri="{FF2B5EF4-FFF2-40B4-BE49-F238E27FC236}">
                <a16:creationId xmlns:a16="http://schemas.microsoft.com/office/drawing/2014/main" id="{6F9FCB5D-73B4-CB90-6D9F-CFD54BD8D9A8}"/>
              </a:ext>
            </a:extLst>
          </p:cNvPr>
          <p:cNvSpPr txBox="1"/>
          <p:nvPr/>
        </p:nvSpPr>
        <p:spPr>
          <a:xfrm>
            <a:off x="0" y="4552950"/>
            <a:ext cx="7010400" cy="253916"/>
          </a:xfrm>
          <a:prstGeom prst="rect">
            <a:avLst/>
          </a:prstGeom>
          <a:noFill/>
        </p:spPr>
        <p:txBody>
          <a:bodyPr wrap="square" rtlCol="0">
            <a:spAutoFit/>
          </a:bodyPr>
          <a:lstStyle/>
          <a:p>
            <a:r>
              <a:rPr lang="en-US" sz="1050" dirty="0">
                <a:hlinkClick r:id="rId4"/>
              </a:rPr>
              <a:t>https://slideslive.com/38954712/machine-learning-in-healthcare-from-modeling-to-clinical-impact</a:t>
            </a:r>
            <a:endParaRPr lang="en-US" sz="1050" dirty="0"/>
          </a:p>
        </p:txBody>
      </p:sp>
    </p:spTree>
    <p:extLst>
      <p:ext uri="{BB962C8B-B14F-4D97-AF65-F5344CB8AC3E}">
        <p14:creationId xmlns:p14="http://schemas.microsoft.com/office/powerpoint/2010/main" val="1612530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CD655F-304F-426D-6BA9-058138FA27AB}"/>
              </a:ext>
            </a:extLst>
          </p:cNvPr>
          <p:cNvSpPr txBox="1"/>
          <p:nvPr/>
        </p:nvSpPr>
        <p:spPr>
          <a:xfrm>
            <a:off x="2362200" y="1733550"/>
            <a:ext cx="3886200" cy="769441"/>
          </a:xfrm>
          <a:prstGeom prst="rect">
            <a:avLst/>
          </a:prstGeom>
          <a:noFill/>
        </p:spPr>
        <p:txBody>
          <a:bodyPr wrap="square" rtlCol="0">
            <a:spAutoFit/>
          </a:bodyPr>
          <a:lstStyle/>
          <a:p>
            <a:r>
              <a:rPr lang="en-US" sz="4400" dirty="0"/>
              <a:t>Why?</a:t>
            </a:r>
          </a:p>
        </p:txBody>
      </p:sp>
    </p:spTree>
    <p:extLst>
      <p:ext uri="{BB962C8B-B14F-4D97-AF65-F5344CB8AC3E}">
        <p14:creationId xmlns:p14="http://schemas.microsoft.com/office/powerpoint/2010/main" val="2548614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7D14A1-5452-A78A-8928-49A3A6E9ADB4}"/>
              </a:ext>
            </a:extLst>
          </p:cNvPr>
          <p:cNvSpPr>
            <a:spLocks noGrp="1"/>
          </p:cNvSpPr>
          <p:nvPr>
            <p:ph type="title"/>
          </p:nvPr>
        </p:nvSpPr>
        <p:spPr/>
        <p:txBody>
          <a:bodyPr/>
          <a:lstStyle/>
          <a:p>
            <a:r>
              <a:rPr lang="en-US" dirty="0"/>
              <a:t>My (Incomplete) List</a:t>
            </a:r>
          </a:p>
        </p:txBody>
      </p:sp>
      <p:sp>
        <p:nvSpPr>
          <p:cNvPr id="5" name="Content Placeholder 4">
            <a:extLst>
              <a:ext uri="{FF2B5EF4-FFF2-40B4-BE49-F238E27FC236}">
                <a16:creationId xmlns:a16="http://schemas.microsoft.com/office/drawing/2014/main" id="{E2EB5289-09C3-8D33-5DC9-5B6AAE53460E}"/>
              </a:ext>
            </a:extLst>
          </p:cNvPr>
          <p:cNvSpPr>
            <a:spLocks noGrp="1"/>
          </p:cNvSpPr>
          <p:nvPr>
            <p:ph sz="quarter" idx="4294967295"/>
          </p:nvPr>
        </p:nvSpPr>
        <p:spPr>
          <a:xfrm>
            <a:off x="457200" y="985995"/>
            <a:ext cx="7162800" cy="3429000"/>
          </a:xfrm>
        </p:spPr>
        <p:txBody>
          <a:bodyPr/>
          <a:lstStyle/>
          <a:p>
            <a:endParaRPr lang="en-US" sz="1600" dirty="0"/>
          </a:p>
          <a:p>
            <a:pPr marL="342900" indent="-342900">
              <a:buAutoNum type="arabicPeriod"/>
            </a:pPr>
            <a:r>
              <a:rPr lang="en-US" sz="1600" dirty="0"/>
              <a:t>Digitization of health data (Hitech Act)</a:t>
            </a:r>
            <a:br>
              <a:rPr lang="en-US" sz="1600" dirty="0"/>
            </a:br>
            <a:endParaRPr lang="en-US" sz="1600" dirty="0"/>
          </a:p>
          <a:p>
            <a:pPr marL="342900" indent="-342900">
              <a:buAutoNum type="arabicPeriod"/>
            </a:pPr>
            <a:r>
              <a:rPr lang="en-US" sz="1600" dirty="0"/>
              <a:t>Rise in healthcare costs ($4T/year in US)</a:t>
            </a:r>
            <a:br>
              <a:rPr lang="en-US" sz="1600" dirty="0"/>
            </a:br>
            <a:endParaRPr lang="en-US" sz="1600" dirty="0"/>
          </a:p>
          <a:p>
            <a:pPr marL="342900" indent="-342900">
              <a:buAutoNum type="arabicPeriod"/>
            </a:pPr>
            <a:r>
              <a:rPr lang="en-US" sz="1600" dirty="0"/>
              <a:t>Risk delegation: MA, ACOs, rise in commercial healthcare costs </a:t>
            </a:r>
            <a:br>
              <a:rPr lang="en-US" sz="1600" dirty="0"/>
            </a:br>
            <a:endParaRPr lang="en-US" sz="1600" dirty="0"/>
          </a:p>
          <a:p>
            <a:pPr marL="342900" indent="-342900">
              <a:buAutoNum type="arabicPeriod"/>
            </a:pPr>
            <a:r>
              <a:rPr lang="en-US" sz="1600" dirty="0"/>
              <a:t>Precision Medicine: sequencing data. GWAS. </a:t>
            </a:r>
            <a:br>
              <a:rPr lang="en-US" sz="1600" dirty="0"/>
            </a:br>
            <a:endParaRPr lang="en-US" sz="1600" dirty="0"/>
          </a:p>
          <a:p>
            <a:pPr marL="342900" indent="-342900">
              <a:buAutoNum type="arabicPeriod"/>
            </a:pPr>
            <a:r>
              <a:rPr lang="en-US" sz="1600" dirty="0"/>
              <a:t>Regulatory: CPT (reimbursement) codes for some AI algorithms, such as 92229 (AI retinal image analysis). </a:t>
            </a:r>
          </a:p>
          <a:p>
            <a:endParaRPr lang="en-US" dirty="0"/>
          </a:p>
        </p:txBody>
      </p:sp>
    </p:spTree>
    <p:extLst>
      <p:ext uri="{BB962C8B-B14F-4D97-AF65-F5344CB8AC3E}">
        <p14:creationId xmlns:p14="http://schemas.microsoft.com/office/powerpoint/2010/main" val="2155945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umber of patients&#10;&#10;Description automatically generated">
            <a:extLst>
              <a:ext uri="{FF2B5EF4-FFF2-40B4-BE49-F238E27FC236}">
                <a16:creationId xmlns:a16="http://schemas.microsoft.com/office/drawing/2014/main" id="{3AE1E774-B7BA-C127-0AE5-032E24ACF22E}"/>
              </a:ext>
            </a:extLst>
          </p:cNvPr>
          <p:cNvPicPr>
            <a:picLocks noChangeAspect="1"/>
          </p:cNvPicPr>
          <p:nvPr/>
        </p:nvPicPr>
        <p:blipFill>
          <a:blip r:embed="rId3"/>
          <a:stretch>
            <a:fillRect/>
          </a:stretch>
        </p:blipFill>
        <p:spPr>
          <a:xfrm>
            <a:off x="602878" y="133350"/>
            <a:ext cx="7235673" cy="4109042"/>
          </a:xfrm>
          <a:prstGeom prst="rect">
            <a:avLst/>
          </a:prstGeom>
        </p:spPr>
      </p:pic>
      <p:sp>
        <p:nvSpPr>
          <p:cNvPr id="6" name="TextBox 5">
            <a:extLst>
              <a:ext uri="{FF2B5EF4-FFF2-40B4-BE49-F238E27FC236}">
                <a16:creationId xmlns:a16="http://schemas.microsoft.com/office/drawing/2014/main" id="{4E578078-3476-B630-417C-69767EDD94A3}"/>
              </a:ext>
            </a:extLst>
          </p:cNvPr>
          <p:cNvSpPr txBox="1"/>
          <p:nvPr/>
        </p:nvSpPr>
        <p:spPr>
          <a:xfrm>
            <a:off x="0" y="4552950"/>
            <a:ext cx="7856136" cy="261610"/>
          </a:xfrm>
          <a:prstGeom prst="rect">
            <a:avLst/>
          </a:prstGeom>
          <a:noFill/>
        </p:spPr>
        <p:txBody>
          <a:bodyPr wrap="square">
            <a:spAutoFit/>
          </a:bodyPr>
          <a:lstStyle/>
          <a:p>
            <a:r>
              <a:rPr lang="en-US" sz="1100" dirty="0">
                <a:hlinkClick r:id="rId4"/>
              </a:rPr>
              <a:t>https://</a:t>
            </a:r>
            <a:r>
              <a:rPr lang="en-US" sz="1100" dirty="0" err="1">
                <a:hlinkClick r:id="rId4"/>
              </a:rPr>
              <a:t>www.healthit.gov</a:t>
            </a:r>
            <a:r>
              <a:rPr lang="en-US" sz="1100" dirty="0">
                <a:hlinkClick r:id="rId4"/>
              </a:rPr>
              <a:t>/data/</a:t>
            </a:r>
            <a:r>
              <a:rPr lang="en-US" sz="1100" dirty="0" err="1">
                <a:hlinkClick r:id="rId4"/>
              </a:rPr>
              <a:t>quickstats</a:t>
            </a:r>
            <a:r>
              <a:rPr lang="en-US" sz="1100" dirty="0">
                <a:hlinkClick r:id="rId4"/>
              </a:rPr>
              <a:t>/national-trends-hospital-and-physician-adoption-electronic-health-records</a:t>
            </a:r>
            <a:endParaRPr lang="en-US" sz="1100" dirty="0"/>
          </a:p>
        </p:txBody>
      </p:sp>
      <p:grpSp>
        <p:nvGrpSpPr>
          <p:cNvPr id="17" name="Group 16">
            <a:extLst>
              <a:ext uri="{FF2B5EF4-FFF2-40B4-BE49-F238E27FC236}">
                <a16:creationId xmlns:a16="http://schemas.microsoft.com/office/drawing/2014/main" id="{9A8F7B1C-0034-D50C-5145-E370085D9E7B}"/>
              </a:ext>
            </a:extLst>
          </p:cNvPr>
          <p:cNvGrpSpPr/>
          <p:nvPr/>
        </p:nvGrpSpPr>
        <p:grpSpPr>
          <a:xfrm>
            <a:off x="1219201" y="895350"/>
            <a:ext cx="4343399" cy="3048000"/>
            <a:chOff x="1219201" y="895350"/>
            <a:chExt cx="4343399" cy="3048000"/>
          </a:xfrm>
        </p:grpSpPr>
        <p:grpSp>
          <p:nvGrpSpPr>
            <p:cNvPr id="14" name="Group 13">
              <a:extLst>
                <a:ext uri="{FF2B5EF4-FFF2-40B4-BE49-F238E27FC236}">
                  <a16:creationId xmlns:a16="http://schemas.microsoft.com/office/drawing/2014/main" id="{3A743D82-1590-746A-04BF-2D4127DD3FAD}"/>
                </a:ext>
              </a:extLst>
            </p:cNvPr>
            <p:cNvGrpSpPr/>
            <p:nvPr/>
          </p:nvGrpSpPr>
          <p:grpSpPr>
            <a:xfrm>
              <a:off x="1219201" y="895350"/>
              <a:ext cx="990600" cy="3048000"/>
              <a:chOff x="1219201" y="895350"/>
              <a:chExt cx="990600" cy="3048000"/>
            </a:xfrm>
          </p:grpSpPr>
          <p:cxnSp>
            <p:nvCxnSpPr>
              <p:cNvPr id="8" name="Straight Connector 7">
                <a:extLst>
                  <a:ext uri="{FF2B5EF4-FFF2-40B4-BE49-F238E27FC236}">
                    <a16:creationId xmlns:a16="http://schemas.microsoft.com/office/drawing/2014/main" id="{2F6F96A3-43E8-0182-2C88-B71D59DE3AB3}"/>
                  </a:ext>
                </a:extLst>
              </p:cNvPr>
              <p:cNvCxnSpPr/>
              <p:nvPr/>
            </p:nvCxnSpPr>
            <p:spPr bwMode="auto">
              <a:xfrm>
                <a:off x="1600200" y="895350"/>
                <a:ext cx="0" cy="3048000"/>
              </a:xfrm>
              <a:prstGeom prst="line">
                <a:avLst/>
              </a:prstGeom>
              <a:solidFill>
                <a:schemeClr val="accent1"/>
              </a:solidFill>
              <a:ln w="53975" cap="flat" cmpd="sng" algn="ctr">
                <a:solidFill>
                  <a:srgbClr val="FF0000"/>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B391B8A4-2958-C23C-6431-907678E9402D}"/>
                  </a:ext>
                </a:extLst>
              </p:cNvPr>
              <p:cNvSpPr txBox="1"/>
              <p:nvPr/>
            </p:nvSpPr>
            <p:spPr>
              <a:xfrm>
                <a:off x="1219201" y="1276350"/>
                <a:ext cx="990600" cy="307777"/>
              </a:xfrm>
              <a:prstGeom prst="rect">
                <a:avLst/>
              </a:prstGeom>
              <a:solidFill>
                <a:schemeClr val="bg1"/>
              </a:solidFill>
            </p:spPr>
            <p:txBody>
              <a:bodyPr wrap="square" rtlCol="0">
                <a:spAutoFit/>
              </a:bodyPr>
              <a:lstStyle/>
              <a:p>
                <a:r>
                  <a:rPr lang="en-US" sz="1400" dirty="0">
                    <a:solidFill>
                      <a:srgbClr val="FF0000"/>
                    </a:solidFill>
                  </a:rPr>
                  <a:t>Hitech Act</a:t>
                </a:r>
              </a:p>
            </p:txBody>
          </p:sp>
        </p:grpSp>
        <p:grpSp>
          <p:nvGrpSpPr>
            <p:cNvPr id="15" name="Group 14">
              <a:extLst>
                <a:ext uri="{FF2B5EF4-FFF2-40B4-BE49-F238E27FC236}">
                  <a16:creationId xmlns:a16="http://schemas.microsoft.com/office/drawing/2014/main" id="{C759CD7D-F861-4D01-03E2-96DE16FA6224}"/>
                </a:ext>
              </a:extLst>
            </p:cNvPr>
            <p:cNvGrpSpPr/>
            <p:nvPr/>
          </p:nvGrpSpPr>
          <p:grpSpPr>
            <a:xfrm>
              <a:off x="2330824" y="895350"/>
              <a:ext cx="990600" cy="3048000"/>
              <a:chOff x="2330824" y="895350"/>
              <a:chExt cx="990600" cy="3048000"/>
            </a:xfrm>
          </p:grpSpPr>
          <p:cxnSp>
            <p:nvCxnSpPr>
              <p:cNvPr id="9" name="Straight Connector 8">
                <a:extLst>
                  <a:ext uri="{FF2B5EF4-FFF2-40B4-BE49-F238E27FC236}">
                    <a16:creationId xmlns:a16="http://schemas.microsoft.com/office/drawing/2014/main" id="{58C1B6A1-AEF1-AC76-2BC6-6F6DC719B019}"/>
                  </a:ext>
                </a:extLst>
              </p:cNvPr>
              <p:cNvCxnSpPr/>
              <p:nvPr/>
            </p:nvCxnSpPr>
            <p:spPr bwMode="auto">
              <a:xfrm>
                <a:off x="2667000" y="895350"/>
                <a:ext cx="0" cy="3048000"/>
              </a:xfrm>
              <a:prstGeom prst="line">
                <a:avLst/>
              </a:prstGeom>
              <a:solidFill>
                <a:schemeClr val="accent1"/>
              </a:solidFill>
              <a:ln w="53975" cap="flat" cmpd="sng" algn="ctr">
                <a:solidFill>
                  <a:srgbClr val="FF0000"/>
                </a:solidFill>
                <a:prstDash val="solid"/>
                <a:round/>
                <a:headEnd type="none" w="med" len="med"/>
                <a:tailEnd type="none" w="med" len="med"/>
              </a:ln>
              <a:effectLst/>
            </p:spPr>
          </p:cxnSp>
          <p:sp>
            <p:nvSpPr>
              <p:cNvPr id="12" name="TextBox 11">
                <a:extLst>
                  <a:ext uri="{FF2B5EF4-FFF2-40B4-BE49-F238E27FC236}">
                    <a16:creationId xmlns:a16="http://schemas.microsoft.com/office/drawing/2014/main" id="{83684D7D-2DD5-A364-68DD-6B26508CCA39}"/>
                  </a:ext>
                </a:extLst>
              </p:cNvPr>
              <p:cNvSpPr txBox="1"/>
              <p:nvPr/>
            </p:nvSpPr>
            <p:spPr>
              <a:xfrm>
                <a:off x="2330824" y="1276350"/>
                <a:ext cx="990600" cy="954107"/>
              </a:xfrm>
              <a:prstGeom prst="rect">
                <a:avLst/>
              </a:prstGeom>
              <a:solidFill>
                <a:schemeClr val="bg1"/>
              </a:solidFill>
            </p:spPr>
            <p:txBody>
              <a:bodyPr wrap="square" rtlCol="0">
                <a:spAutoFit/>
              </a:bodyPr>
              <a:lstStyle/>
              <a:p>
                <a:r>
                  <a:rPr lang="en-US" sz="1400" dirty="0">
                    <a:solidFill>
                      <a:srgbClr val="FF0000"/>
                    </a:solidFill>
                  </a:rPr>
                  <a:t>Financial incentives for Medi* providers</a:t>
                </a:r>
              </a:p>
            </p:txBody>
          </p:sp>
        </p:grpSp>
        <p:grpSp>
          <p:nvGrpSpPr>
            <p:cNvPr id="16" name="Group 15">
              <a:extLst>
                <a:ext uri="{FF2B5EF4-FFF2-40B4-BE49-F238E27FC236}">
                  <a16:creationId xmlns:a16="http://schemas.microsoft.com/office/drawing/2014/main" id="{6C26E9DA-9B52-6F70-18F8-6F8CCDD2707D}"/>
                </a:ext>
              </a:extLst>
            </p:cNvPr>
            <p:cNvGrpSpPr/>
            <p:nvPr/>
          </p:nvGrpSpPr>
          <p:grpSpPr>
            <a:xfrm>
              <a:off x="4572000" y="895350"/>
              <a:ext cx="990600" cy="3048000"/>
              <a:chOff x="4572000" y="895350"/>
              <a:chExt cx="990600" cy="3048000"/>
            </a:xfrm>
          </p:grpSpPr>
          <p:cxnSp>
            <p:nvCxnSpPr>
              <p:cNvPr id="10" name="Straight Connector 9">
                <a:extLst>
                  <a:ext uri="{FF2B5EF4-FFF2-40B4-BE49-F238E27FC236}">
                    <a16:creationId xmlns:a16="http://schemas.microsoft.com/office/drawing/2014/main" id="{93391ABE-2035-0B88-FCF5-D1782BB8BA7C}"/>
                  </a:ext>
                </a:extLst>
              </p:cNvPr>
              <p:cNvCxnSpPr/>
              <p:nvPr/>
            </p:nvCxnSpPr>
            <p:spPr bwMode="auto">
              <a:xfrm>
                <a:off x="4876800" y="895350"/>
                <a:ext cx="0" cy="3048000"/>
              </a:xfrm>
              <a:prstGeom prst="line">
                <a:avLst/>
              </a:prstGeom>
              <a:solidFill>
                <a:schemeClr val="accent1"/>
              </a:solidFill>
              <a:ln w="53975" cap="flat" cmpd="sng" algn="ctr">
                <a:solidFill>
                  <a:srgbClr val="FF0000"/>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38F23C74-A7E9-B21F-F5BA-1385FD44D5CE}"/>
                  </a:ext>
                </a:extLst>
              </p:cNvPr>
              <p:cNvSpPr txBox="1"/>
              <p:nvPr/>
            </p:nvSpPr>
            <p:spPr>
              <a:xfrm>
                <a:off x="4572000" y="1227088"/>
                <a:ext cx="990600" cy="954107"/>
              </a:xfrm>
              <a:prstGeom prst="rect">
                <a:avLst/>
              </a:prstGeom>
              <a:solidFill>
                <a:schemeClr val="bg1"/>
              </a:solidFill>
            </p:spPr>
            <p:txBody>
              <a:bodyPr wrap="square" rtlCol="0">
                <a:spAutoFit/>
              </a:bodyPr>
              <a:lstStyle/>
              <a:p>
                <a:r>
                  <a:rPr lang="en-US" sz="1400" dirty="0">
                    <a:solidFill>
                      <a:srgbClr val="FF0000"/>
                    </a:solidFill>
                  </a:rPr>
                  <a:t>Financial penalties for Medi* providers</a:t>
                </a:r>
              </a:p>
            </p:txBody>
          </p:sp>
        </p:grpSp>
      </p:grpSp>
    </p:spTree>
    <p:extLst>
      <p:ext uri="{BB962C8B-B14F-4D97-AF65-F5344CB8AC3E}">
        <p14:creationId xmlns:p14="http://schemas.microsoft.com/office/powerpoint/2010/main" val="120464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B9B9-771F-1AA7-028D-4CC34F3765BF}"/>
              </a:ext>
            </a:extLst>
          </p:cNvPr>
          <p:cNvSpPr>
            <a:spLocks noGrp="1"/>
          </p:cNvSpPr>
          <p:nvPr>
            <p:ph type="title"/>
          </p:nvPr>
        </p:nvSpPr>
        <p:spPr/>
        <p:txBody>
          <a:bodyPr/>
          <a:lstStyle/>
          <a:p>
            <a:r>
              <a:rPr lang="en-US" dirty="0"/>
              <a:t>The Dark Matter of </a:t>
            </a:r>
            <a:r>
              <a:rPr lang="en-US" dirty="0" err="1"/>
              <a:t>ML+Healthcare</a:t>
            </a:r>
            <a:r>
              <a:rPr lang="en-US" dirty="0"/>
              <a:t> Research</a:t>
            </a:r>
          </a:p>
        </p:txBody>
      </p:sp>
      <p:sp>
        <p:nvSpPr>
          <p:cNvPr id="3" name="Slide Number Placeholder 2">
            <a:extLst>
              <a:ext uri="{FF2B5EF4-FFF2-40B4-BE49-F238E27FC236}">
                <a16:creationId xmlns:a16="http://schemas.microsoft.com/office/drawing/2014/main" id="{C7FE666E-65B3-352D-0907-11F9402763A5}"/>
              </a:ext>
            </a:extLst>
          </p:cNvPr>
          <p:cNvSpPr>
            <a:spLocks noGrp="1"/>
          </p:cNvSpPr>
          <p:nvPr>
            <p:ph type="sldNum" sz="quarter" idx="10"/>
          </p:nvPr>
        </p:nvSpPr>
        <p:spPr/>
        <p:txBody>
          <a:bodyPr/>
          <a:lstStyle/>
          <a:p>
            <a:fld id="{86CB4B4D-7CA3-9044-876B-883B54F8677D}" type="slidenum">
              <a:rPr lang="en-US" smtClean="0"/>
              <a:pPr/>
              <a:t>28</a:t>
            </a:fld>
            <a:endParaRPr lang="en-US" dirty="0"/>
          </a:p>
        </p:txBody>
      </p:sp>
      <p:pic>
        <p:nvPicPr>
          <p:cNvPr id="9218" name="Picture 2">
            <a:extLst>
              <a:ext uri="{FF2B5EF4-FFF2-40B4-BE49-F238E27FC236}">
                <a16:creationId xmlns:a16="http://schemas.microsoft.com/office/drawing/2014/main" id="{48FE1875-9C5E-A5B6-0215-2520CDBD6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23950"/>
            <a:ext cx="7086600" cy="3115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8F172-5280-4CD5-61FE-D12BB9269E31}"/>
              </a:ext>
            </a:extLst>
          </p:cNvPr>
          <p:cNvSpPr txBox="1"/>
          <p:nvPr/>
        </p:nvSpPr>
        <p:spPr>
          <a:xfrm>
            <a:off x="76200" y="4584763"/>
            <a:ext cx="6705600" cy="215444"/>
          </a:xfrm>
          <a:prstGeom prst="rect">
            <a:avLst/>
          </a:prstGeom>
          <a:noFill/>
        </p:spPr>
        <p:txBody>
          <a:bodyPr wrap="square" rtlCol="0">
            <a:spAutoFit/>
          </a:bodyPr>
          <a:lstStyle/>
          <a:p>
            <a:r>
              <a:rPr lang="en-US" sz="800" b="0" i="0" u="sng" strike="noStrike" dirty="0">
                <a:solidFill>
                  <a:srgbClr val="1155CC"/>
                </a:solidFill>
                <a:effectLst/>
                <a:latin typeface="Arial" panose="020B0604020202020204" pitchFamily="34" charset="0"/>
                <a:hlinkClick r:id="rId4"/>
              </a:rPr>
              <a:t>Cleaning Big Data: Most Time-Consuming, Least Enjoyable Data Science Task, Survey Says</a:t>
            </a:r>
            <a:endParaRPr lang="en-US" sz="1000" dirty="0"/>
          </a:p>
        </p:txBody>
      </p:sp>
    </p:spTree>
    <p:extLst>
      <p:ext uri="{BB962C8B-B14F-4D97-AF65-F5344CB8AC3E}">
        <p14:creationId xmlns:p14="http://schemas.microsoft.com/office/powerpoint/2010/main" val="1085328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2B87-8BB6-F05C-3DE9-1AF8BE3E50F9}"/>
              </a:ext>
            </a:extLst>
          </p:cNvPr>
          <p:cNvSpPr>
            <a:spLocks noGrp="1"/>
          </p:cNvSpPr>
          <p:nvPr>
            <p:ph type="title"/>
          </p:nvPr>
        </p:nvSpPr>
        <p:spPr/>
        <p:txBody>
          <a:bodyPr/>
          <a:lstStyle/>
          <a:p>
            <a:r>
              <a:rPr lang="en-US" dirty="0"/>
              <a:t>Today</a:t>
            </a:r>
          </a:p>
        </p:txBody>
      </p:sp>
      <p:sp>
        <p:nvSpPr>
          <p:cNvPr id="4" name="Content Placeholder 3">
            <a:extLst>
              <a:ext uri="{FF2B5EF4-FFF2-40B4-BE49-F238E27FC236}">
                <a16:creationId xmlns:a16="http://schemas.microsoft.com/office/drawing/2014/main" id="{A78860FE-B130-5D8E-5C4D-8055D427F8EE}"/>
              </a:ext>
            </a:extLst>
          </p:cNvPr>
          <p:cNvSpPr>
            <a:spLocks noGrp="1"/>
          </p:cNvSpPr>
          <p:nvPr>
            <p:ph sz="quarter" idx="10"/>
          </p:nvPr>
        </p:nvSpPr>
        <p:spPr/>
        <p:txBody>
          <a:bodyPr/>
          <a:lstStyle/>
          <a:p>
            <a:r>
              <a:rPr lang="en-US" sz="1600" dirty="0">
                <a:solidFill>
                  <a:schemeClr val="bg1">
                    <a:lumMod val="65000"/>
                  </a:schemeClr>
                </a:solidFill>
              </a:rPr>
              <a:t>Motivation</a:t>
            </a:r>
          </a:p>
          <a:p>
            <a:r>
              <a:rPr lang="en-US" sz="1600" dirty="0">
                <a:solidFill>
                  <a:schemeClr val="bg1">
                    <a:lumMod val="65000"/>
                  </a:schemeClr>
                </a:solidFill>
              </a:rPr>
              <a:t>Course Logistics </a:t>
            </a:r>
          </a:p>
          <a:p>
            <a:r>
              <a:rPr lang="en-US" sz="1600" dirty="0">
                <a:solidFill>
                  <a:schemeClr val="bg1">
                    <a:lumMod val="65000"/>
                  </a:schemeClr>
                </a:solidFill>
              </a:rPr>
              <a:t>MLH as an Academic Discipline</a:t>
            </a:r>
          </a:p>
          <a:p>
            <a:r>
              <a:rPr lang="en-US" sz="1600" b="1" dirty="0"/>
              <a:t>US Healthcare System: High Order Bits</a:t>
            </a:r>
          </a:p>
          <a:p>
            <a:r>
              <a:rPr lang="en-US" sz="1600" dirty="0">
                <a:solidFill>
                  <a:schemeClr val="bg1">
                    <a:lumMod val="65000"/>
                  </a:schemeClr>
                </a:solidFill>
              </a:rPr>
              <a:t>Last 100 Years</a:t>
            </a:r>
          </a:p>
          <a:p>
            <a:r>
              <a:rPr lang="en-US" sz="1600" dirty="0">
                <a:solidFill>
                  <a:schemeClr val="bg1">
                    <a:lumMod val="65000"/>
                  </a:schemeClr>
                </a:solidFill>
              </a:rPr>
              <a:t>Next 100 Years</a:t>
            </a:r>
          </a:p>
          <a:p>
            <a:r>
              <a:rPr lang="en-US" sz="1600" dirty="0">
                <a:solidFill>
                  <a:schemeClr val="bg1">
                    <a:lumMod val="65000"/>
                  </a:schemeClr>
                </a:solidFill>
              </a:rPr>
              <a:t>What makes MLH Unique?</a:t>
            </a:r>
          </a:p>
          <a:p>
            <a:r>
              <a:rPr lang="en-US" sz="1600" dirty="0">
                <a:solidFill>
                  <a:schemeClr val="bg1">
                    <a:lumMod val="65000"/>
                  </a:schemeClr>
                </a:solidFill>
              </a:rPr>
              <a:t>Why Pittsburgh? </a:t>
            </a:r>
          </a:p>
        </p:txBody>
      </p:sp>
      <p:sp>
        <p:nvSpPr>
          <p:cNvPr id="3" name="Slide Number Placeholder 2">
            <a:extLst>
              <a:ext uri="{FF2B5EF4-FFF2-40B4-BE49-F238E27FC236}">
                <a16:creationId xmlns:a16="http://schemas.microsoft.com/office/drawing/2014/main" id="{A24D79EB-B816-ADBF-325A-81FD1A3F5236}"/>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29</a:t>
            </a:fld>
            <a:endParaRPr lang="en-US" dirty="0"/>
          </a:p>
        </p:txBody>
      </p:sp>
    </p:spTree>
    <p:extLst>
      <p:ext uri="{BB962C8B-B14F-4D97-AF65-F5344CB8AC3E}">
        <p14:creationId xmlns:p14="http://schemas.microsoft.com/office/powerpoint/2010/main" val="741768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close-up of a document&#10;&#10;Description automatically generated">
            <a:extLst>
              <a:ext uri="{FF2B5EF4-FFF2-40B4-BE49-F238E27FC236}">
                <a16:creationId xmlns:a16="http://schemas.microsoft.com/office/drawing/2014/main" id="{8872C03F-C07E-B420-079F-4FE80E405D14}"/>
              </a:ext>
            </a:extLst>
          </p:cNvPr>
          <p:cNvPicPr>
            <a:picLocks noChangeAspect="1"/>
          </p:cNvPicPr>
          <p:nvPr/>
        </p:nvPicPr>
        <p:blipFill>
          <a:blip r:embed="rId3"/>
          <a:stretch>
            <a:fillRect/>
          </a:stretch>
        </p:blipFill>
        <p:spPr>
          <a:xfrm>
            <a:off x="152400" y="183552"/>
            <a:ext cx="8347229" cy="4959948"/>
          </a:xfrm>
          <a:prstGeom prst="rect">
            <a:avLst/>
          </a:prstGeom>
        </p:spPr>
      </p:pic>
    </p:spTree>
    <p:extLst>
      <p:ext uri="{BB962C8B-B14F-4D97-AF65-F5344CB8AC3E}">
        <p14:creationId xmlns:p14="http://schemas.microsoft.com/office/powerpoint/2010/main" val="4256824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C734A6-AA13-3E43-3928-112EECCC2C74}"/>
              </a:ext>
            </a:extLst>
          </p:cNvPr>
          <p:cNvSpPr>
            <a:spLocks noGrp="1"/>
          </p:cNvSpPr>
          <p:nvPr>
            <p:ph type="title"/>
          </p:nvPr>
        </p:nvSpPr>
        <p:spPr/>
        <p:txBody>
          <a:bodyPr/>
          <a:lstStyle/>
          <a:p>
            <a:r>
              <a:rPr lang="en-US" dirty="0"/>
              <a:t>U.S. Healthcare system: High Order Bits </a:t>
            </a:r>
          </a:p>
        </p:txBody>
      </p:sp>
      <p:sp>
        <p:nvSpPr>
          <p:cNvPr id="4" name="Content Placeholder 3">
            <a:extLst>
              <a:ext uri="{FF2B5EF4-FFF2-40B4-BE49-F238E27FC236}">
                <a16:creationId xmlns:a16="http://schemas.microsoft.com/office/drawing/2014/main" id="{6E799575-1368-E881-D896-5788B4175CFE}"/>
              </a:ext>
            </a:extLst>
          </p:cNvPr>
          <p:cNvSpPr>
            <a:spLocks noGrp="1"/>
          </p:cNvSpPr>
          <p:nvPr>
            <p:ph sz="quarter" idx="10"/>
          </p:nvPr>
        </p:nvSpPr>
        <p:spPr/>
        <p:txBody>
          <a:bodyPr/>
          <a:lstStyle/>
          <a:p>
            <a:pPr>
              <a:spcBef>
                <a:spcPts val="0"/>
              </a:spcBef>
              <a:spcAft>
                <a:spcPts val="0"/>
              </a:spcAft>
              <a:buFont typeface="Arial" panose="020B0604020202020204" pitchFamily="34" charset="0"/>
              <a:buChar char="•"/>
            </a:pPr>
            <a:r>
              <a:rPr lang="en-US" sz="1800" dirty="0">
                <a:highlight>
                  <a:srgbClr val="FFFF00"/>
                </a:highlight>
                <a:latin typeface="Arial" panose="020B0604020202020204" pitchFamily="34" charset="0"/>
              </a:rPr>
              <a:t> Ginormous cost</a:t>
            </a:r>
          </a:p>
          <a:p>
            <a:pPr>
              <a:spcBef>
                <a:spcPts val="0"/>
              </a:spcBef>
              <a:spcAft>
                <a:spcPts val="0"/>
              </a:spcAft>
              <a:buFont typeface="Arial" panose="020B0604020202020204" pitchFamily="34" charset="0"/>
              <a:buChar char="•"/>
            </a:pPr>
            <a:r>
              <a:rPr lang="en-US" sz="1800" dirty="0">
                <a:latin typeface="Arial" panose="020B0604020202020204" pitchFamily="34" charset="0"/>
              </a:rPr>
              <a:t> Payer </a:t>
            </a:r>
            <a:r>
              <a:rPr lang="en-US" sz="2400" dirty="0"/>
              <a:t>≠</a:t>
            </a:r>
            <a:r>
              <a:rPr lang="en-US" sz="1800" dirty="0">
                <a:latin typeface="Arial" panose="020B0604020202020204" pitchFamily="34" charset="0"/>
              </a:rPr>
              <a:t> consumer</a:t>
            </a:r>
          </a:p>
          <a:p>
            <a:pPr>
              <a:spcBef>
                <a:spcPts val="0"/>
              </a:spcBef>
              <a:spcAft>
                <a:spcPts val="0"/>
              </a:spcAft>
              <a:buFont typeface="Arial" panose="020B0604020202020204" pitchFamily="34" charset="0"/>
              <a:buChar char="•"/>
            </a:pPr>
            <a:r>
              <a:rPr lang="en-US" sz="1800" i="0" u="none" strike="noStrike" dirty="0">
                <a:effectLst/>
                <a:latin typeface="Arial" panose="020B0604020202020204" pitchFamily="34" charset="0"/>
              </a:rPr>
              <a:t> Feature that is really a bug</a:t>
            </a:r>
          </a:p>
          <a:p>
            <a:pPr>
              <a:spcBef>
                <a:spcPts val="0"/>
              </a:spcBef>
              <a:spcAft>
                <a:spcPts val="0"/>
              </a:spcAft>
              <a:buFont typeface="Arial" panose="020B0604020202020204" pitchFamily="34" charset="0"/>
              <a:buChar char="•"/>
            </a:pPr>
            <a:r>
              <a:rPr lang="en-US" sz="1800" dirty="0">
                <a:latin typeface="Arial" panose="020B0604020202020204" pitchFamily="34" charset="0"/>
              </a:rPr>
              <a:t> Where data lives </a:t>
            </a:r>
          </a:p>
          <a:p>
            <a:pPr>
              <a:spcBef>
                <a:spcPts val="0"/>
              </a:spcBef>
              <a:spcAft>
                <a:spcPts val="0"/>
              </a:spcAft>
              <a:buFont typeface="Arial" panose="020B0604020202020204" pitchFamily="34" charset="0"/>
              <a:buChar char="•"/>
            </a:pPr>
            <a:r>
              <a:rPr lang="en-US" sz="1800" dirty="0">
                <a:latin typeface="Arial" panose="020B0604020202020204" pitchFamily="34" charset="0"/>
              </a:rPr>
              <a:t> Tragedy </a:t>
            </a:r>
            <a:r>
              <a:rPr lang="en-US" sz="1800" i="0" u="none" strike="noStrike" dirty="0">
                <a:effectLst/>
                <a:latin typeface="Arial" panose="020B0604020202020204" pitchFamily="34" charset="0"/>
              </a:rPr>
              <a:t>of the commons</a:t>
            </a:r>
            <a:endParaRPr lang="en-US" dirty="0"/>
          </a:p>
        </p:txBody>
      </p:sp>
    </p:spTree>
    <p:extLst>
      <p:ext uri="{BB962C8B-B14F-4D97-AF65-F5344CB8AC3E}">
        <p14:creationId xmlns:p14="http://schemas.microsoft.com/office/powerpoint/2010/main" val="1226873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C734A6-AA13-3E43-3928-112EECCC2C74}"/>
              </a:ext>
            </a:extLst>
          </p:cNvPr>
          <p:cNvSpPr>
            <a:spLocks noGrp="1"/>
          </p:cNvSpPr>
          <p:nvPr>
            <p:ph type="title"/>
          </p:nvPr>
        </p:nvSpPr>
        <p:spPr/>
        <p:txBody>
          <a:bodyPr/>
          <a:lstStyle/>
          <a:p>
            <a:r>
              <a:rPr lang="en-US" dirty="0"/>
              <a:t>U.S. Healthcare system: High Order Bits </a:t>
            </a:r>
          </a:p>
        </p:txBody>
      </p:sp>
      <p:sp>
        <p:nvSpPr>
          <p:cNvPr id="4" name="Content Placeholder 3">
            <a:extLst>
              <a:ext uri="{FF2B5EF4-FFF2-40B4-BE49-F238E27FC236}">
                <a16:creationId xmlns:a16="http://schemas.microsoft.com/office/drawing/2014/main" id="{6E799575-1368-E881-D896-5788B4175CFE}"/>
              </a:ext>
            </a:extLst>
          </p:cNvPr>
          <p:cNvSpPr>
            <a:spLocks noGrp="1"/>
          </p:cNvSpPr>
          <p:nvPr>
            <p:ph sz="quarter" idx="10"/>
          </p:nvPr>
        </p:nvSpPr>
        <p:spPr/>
        <p:txBody>
          <a:bodyPr/>
          <a:lstStyle/>
          <a:p>
            <a:pPr>
              <a:spcBef>
                <a:spcPts val="0"/>
              </a:spcBef>
              <a:spcAft>
                <a:spcPts val="0"/>
              </a:spcAft>
              <a:buFont typeface="Arial" panose="020B0604020202020204" pitchFamily="34" charset="0"/>
              <a:buChar char="•"/>
            </a:pPr>
            <a:r>
              <a:rPr lang="en-US" sz="1800" dirty="0">
                <a:latin typeface="Arial" panose="020B0604020202020204" pitchFamily="34" charset="0"/>
              </a:rPr>
              <a:t> Ginormous cost</a:t>
            </a:r>
          </a:p>
          <a:p>
            <a:pPr>
              <a:spcBef>
                <a:spcPts val="0"/>
              </a:spcBef>
              <a:spcAft>
                <a:spcPts val="0"/>
              </a:spcAft>
              <a:buFont typeface="Arial" panose="020B0604020202020204" pitchFamily="34" charset="0"/>
              <a:buChar char="•"/>
            </a:pPr>
            <a:r>
              <a:rPr lang="en-US" sz="1800" dirty="0">
                <a:highlight>
                  <a:srgbClr val="FFFF00"/>
                </a:highlight>
                <a:latin typeface="Arial" panose="020B0604020202020204" pitchFamily="34" charset="0"/>
              </a:rPr>
              <a:t> Payer </a:t>
            </a:r>
            <a:r>
              <a:rPr lang="en-US" sz="2400" dirty="0">
                <a:highlight>
                  <a:srgbClr val="FFFF00"/>
                </a:highlight>
              </a:rPr>
              <a:t>≠</a:t>
            </a:r>
            <a:r>
              <a:rPr lang="en-US" sz="1800" dirty="0">
                <a:highlight>
                  <a:srgbClr val="FFFF00"/>
                </a:highlight>
                <a:latin typeface="Arial" panose="020B0604020202020204" pitchFamily="34" charset="0"/>
              </a:rPr>
              <a:t> consumer</a:t>
            </a:r>
          </a:p>
          <a:p>
            <a:pPr>
              <a:spcBef>
                <a:spcPts val="0"/>
              </a:spcBef>
              <a:spcAft>
                <a:spcPts val="0"/>
              </a:spcAft>
              <a:buFont typeface="Arial" panose="020B0604020202020204" pitchFamily="34" charset="0"/>
              <a:buChar char="•"/>
            </a:pPr>
            <a:r>
              <a:rPr lang="en-US" sz="1800" i="0" u="none" strike="noStrike" dirty="0">
                <a:effectLst/>
                <a:latin typeface="Arial" panose="020B0604020202020204" pitchFamily="34" charset="0"/>
              </a:rPr>
              <a:t> Feature that is really a bug</a:t>
            </a:r>
          </a:p>
          <a:p>
            <a:pPr>
              <a:spcBef>
                <a:spcPts val="0"/>
              </a:spcBef>
              <a:spcAft>
                <a:spcPts val="0"/>
              </a:spcAft>
              <a:buFont typeface="Arial" panose="020B0604020202020204" pitchFamily="34" charset="0"/>
              <a:buChar char="•"/>
            </a:pPr>
            <a:r>
              <a:rPr lang="en-US" sz="1800" dirty="0">
                <a:latin typeface="Arial" panose="020B0604020202020204" pitchFamily="34" charset="0"/>
              </a:rPr>
              <a:t> Where data lives </a:t>
            </a:r>
          </a:p>
          <a:p>
            <a:pPr>
              <a:spcBef>
                <a:spcPts val="0"/>
              </a:spcBef>
              <a:spcAft>
                <a:spcPts val="0"/>
              </a:spcAft>
              <a:buFont typeface="Arial" panose="020B0604020202020204" pitchFamily="34" charset="0"/>
              <a:buChar char="•"/>
            </a:pPr>
            <a:r>
              <a:rPr lang="en-US" sz="1800" dirty="0">
                <a:latin typeface="Arial" panose="020B0604020202020204" pitchFamily="34" charset="0"/>
              </a:rPr>
              <a:t> Tragedy </a:t>
            </a:r>
            <a:r>
              <a:rPr lang="en-US" sz="1800" i="0" u="none" strike="noStrike" dirty="0">
                <a:effectLst/>
                <a:latin typeface="Arial" panose="020B0604020202020204" pitchFamily="34" charset="0"/>
              </a:rPr>
              <a:t>of the commons</a:t>
            </a:r>
            <a:endParaRPr lang="en-US" dirty="0"/>
          </a:p>
        </p:txBody>
      </p:sp>
    </p:spTree>
    <p:extLst>
      <p:ext uri="{BB962C8B-B14F-4D97-AF65-F5344CB8AC3E}">
        <p14:creationId xmlns:p14="http://schemas.microsoft.com/office/powerpoint/2010/main" val="731441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C734A6-AA13-3E43-3928-112EECCC2C74}"/>
              </a:ext>
            </a:extLst>
          </p:cNvPr>
          <p:cNvSpPr>
            <a:spLocks noGrp="1"/>
          </p:cNvSpPr>
          <p:nvPr>
            <p:ph type="title"/>
          </p:nvPr>
        </p:nvSpPr>
        <p:spPr/>
        <p:txBody>
          <a:bodyPr/>
          <a:lstStyle/>
          <a:p>
            <a:r>
              <a:rPr lang="en-US" dirty="0"/>
              <a:t>U.S. Healthcare system: High Order Bits </a:t>
            </a:r>
          </a:p>
        </p:txBody>
      </p:sp>
      <p:sp>
        <p:nvSpPr>
          <p:cNvPr id="4" name="Content Placeholder 3">
            <a:extLst>
              <a:ext uri="{FF2B5EF4-FFF2-40B4-BE49-F238E27FC236}">
                <a16:creationId xmlns:a16="http://schemas.microsoft.com/office/drawing/2014/main" id="{6E799575-1368-E881-D896-5788B4175CFE}"/>
              </a:ext>
            </a:extLst>
          </p:cNvPr>
          <p:cNvSpPr>
            <a:spLocks noGrp="1"/>
          </p:cNvSpPr>
          <p:nvPr>
            <p:ph sz="quarter" idx="10"/>
          </p:nvPr>
        </p:nvSpPr>
        <p:spPr/>
        <p:txBody>
          <a:bodyPr/>
          <a:lstStyle/>
          <a:p>
            <a:pPr>
              <a:spcBef>
                <a:spcPts val="0"/>
              </a:spcBef>
              <a:spcAft>
                <a:spcPts val="0"/>
              </a:spcAft>
              <a:buFont typeface="Arial" panose="020B0604020202020204" pitchFamily="34" charset="0"/>
              <a:buChar char="•"/>
            </a:pPr>
            <a:r>
              <a:rPr lang="en-US" sz="1800" dirty="0">
                <a:latin typeface="Arial" panose="020B0604020202020204" pitchFamily="34" charset="0"/>
              </a:rPr>
              <a:t> Ginormous cost</a:t>
            </a:r>
          </a:p>
          <a:p>
            <a:pPr>
              <a:spcBef>
                <a:spcPts val="0"/>
              </a:spcBef>
              <a:spcAft>
                <a:spcPts val="0"/>
              </a:spcAft>
              <a:buFont typeface="Arial" panose="020B0604020202020204" pitchFamily="34" charset="0"/>
              <a:buChar char="•"/>
            </a:pPr>
            <a:r>
              <a:rPr lang="en-US" sz="1800" dirty="0">
                <a:latin typeface="Arial" panose="020B0604020202020204" pitchFamily="34" charset="0"/>
              </a:rPr>
              <a:t> Payer </a:t>
            </a:r>
            <a:r>
              <a:rPr lang="en-US" sz="2400" dirty="0"/>
              <a:t>≠</a:t>
            </a:r>
            <a:r>
              <a:rPr lang="en-US" sz="1800" dirty="0">
                <a:latin typeface="Arial" panose="020B0604020202020204" pitchFamily="34" charset="0"/>
              </a:rPr>
              <a:t> consumer</a:t>
            </a:r>
          </a:p>
          <a:p>
            <a:pPr>
              <a:spcBef>
                <a:spcPts val="0"/>
              </a:spcBef>
              <a:spcAft>
                <a:spcPts val="0"/>
              </a:spcAft>
              <a:buFont typeface="Arial" panose="020B0604020202020204" pitchFamily="34" charset="0"/>
              <a:buChar char="•"/>
            </a:pPr>
            <a:r>
              <a:rPr lang="en-US" sz="1800" i="0" u="none" strike="noStrike" dirty="0">
                <a:effectLst/>
                <a:highlight>
                  <a:srgbClr val="FFFF00"/>
                </a:highlight>
                <a:latin typeface="Arial" panose="020B0604020202020204" pitchFamily="34" charset="0"/>
              </a:rPr>
              <a:t> Feature that is really a bug</a:t>
            </a:r>
          </a:p>
          <a:p>
            <a:pPr>
              <a:spcBef>
                <a:spcPts val="0"/>
              </a:spcBef>
              <a:spcAft>
                <a:spcPts val="0"/>
              </a:spcAft>
              <a:buFont typeface="Arial" panose="020B0604020202020204" pitchFamily="34" charset="0"/>
              <a:buChar char="•"/>
            </a:pPr>
            <a:r>
              <a:rPr lang="en-US" sz="1800" dirty="0">
                <a:latin typeface="Arial" panose="020B0604020202020204" pitchFamily="34" charset="0"/>
              </a:rPr>
              <a:t> Where data lives </a:t>
            </a:r>
          </a:p>
          <a:p>
            <a:pPr>
              <a:spcBef>
                <a:spcPts val="0"/>
              </a:spcBef>
              <a:spcAft>
                <a:spcPts val="0"/>
              </a:spcAft>
              <a:buFont typeface="Arial" panose="020B0604020202020204" pitchFamily="34" charset="0"/>
              <a:buChar char="•"/>
            </a:pPr>
            <a:r>
              <a:rPr lang="en-US" sz="1800" dirty="0">
                <a:latin typeface="Arial" panose="020B0604020202020204" pitchFamily="34" charset="0"/>
              </a:rPr>
              <a:t> Tragedy </a:t>
            </a:r>
            <a:r>
              <a:rPr lang="en-US" sz="1800" i="0" u="none" strike="noStrike" dirty="0">
                <a:effectLst/>
                <a:latin typeface="Arial" panose="020B0604020202020204" pitchFamily="34" charset="0"/>
              </a:rPr>
              <a:t>of the commons</a:t>
            </a:r>
            <a:endParaRPr lang="en-US" dirty="0"/>
          </a:p>
        </p:txBody>
      </p:sp>
    </p:spTree>
    <p:extLst>
      <p:ext uri="{BB962C8B-B14F-4D97-AF65-F5344CB8AC3E}">
        <p14:creationId xmlns:p14="http://schemas.microsoft.com/office/powerpoint/2010/main" val="406180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C734A6-AA13-3E43-3928-112EECCC2C74}"/>
              </a:ext>
            </a:extLst>
          </p:cNvPr>
          <p:cNvSpPr>
            <a:spLocks noGrp="1"/>
          </p:cNvSpPr>
          <p:nvPr>
            <p:ph type="title"/>
          </p:nvPr>
        </p:nvSpPr>
        <p:spPr/>
        <p:txBody>
          <a:bodyPr/>
          <a:lstStyle/>
          <a:p>
            <a:r>
              <a:rPr lang="en-US" dirty="0"/>
              <a:t>U.S. Healthcare system: High Order Bits </a:t>
            </a:r>
          </a:p>
        </p:txBody>
      </p:sp>
      <p:sp>
        <p:nvSpPr>
          <p:cNvPr id="4" name="Content Placeholder 3">
            <a:extLst>
              <a:ext uri="{FF2B5EF4-FFF2-40B4-BE49-F238E27FC236}">
                <a16:creationId xmlns:a16="http://schemas.microsoft.com/office/drawing/2014/main" id="{6E799575-1368-E881-D896-5788B4175CFE}"/>
              </a:ext>
            </a:extLst>
          </p:cNvPr>
          <p:cNvSpPr>
            <a:spLocks noGrp="1"/>
          </p:cNvSpPr>
          <p:nvPr>
            <p:ph sz="quarter" idx="10"/>
          </p:nvPr>
        </p:nvSpPr>
        <p:spPr/>
        <p:txBody>
          <a:bodyPr/>
          <a:lstStyle/>
          <a:p>
            <a:pPr>
              <a:spcBef>
                <a:spcPts val="0"/>
              </a:spcBef>
              <a:spcAft>
                <a:spcPts val="0"/>
              </a:spcAft>
              <a:buFont typeface="Arial" panose="020B0604020202020204" pitchFamily="34" charset="0"/>
              <a:buChar char="•"/>
            </a:pPr>
            <a:r>
              <a:rPr lang="en-US" sz="1800" dirty="0">
                <a:latin typeface="Arial" panose="020B0604020202020204" pitchFamily="34" charset="0"/>
              </a:rPr>
              <a:t> Ginormous cost</a:t>
            </a:r>
          </a:p>
          <a:p>
            <a:pPr>
              <a:spcBef>
                <a:spcPts val="0"/>
              </a:spcBef>
              <a:spcAft>
                <a:spcPts val="0"/>
              </a:spcAft>
              <a:buFont typeface="Arial" panose="020B0604020202020204" pitchFamily="34" charset="0"/>
              <a:buChar char="•"/>
            </a:pPr>
            <a:r>
              <a:rPr lang="en-US" sz="1800" dirty="0">
                <a:latin typeface="Arial" panose="020B0604020202020204" pitchFamily="34" charset="0"/>
              </a:rPr>
              <a:t> Payer </a:t>
            </a:r>
            <a:r>
              <a:rPr lang="en-US" sz="2400" dirty="0"/>
              <a:t>≠</a:t>
            </a:r>
            <a:r>
              <a:rPr lang="en-US" sz="1800" dirty="0">
                <a:latin typeface="Arial" panose="020B0604020202020204" pitchFamily="34" charset="0"/>
              </a:rPr>
              <a:t> consumer</a:t>
            </a:r>
          </a:p>
          <a:p>
            <a:pPr>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rPr>
              <a:t> Feature that is really a bug</a:t>
            </a:r>
          </a:p>
          <a:p>
            <a:pPr>
              <a:spcBef>
                <a:spcPts val="0"/>
              </a:spcBef>
              <a:spcAft>
                <a:spcPts val="0"/>
              </a:spcAft>
              <a:buFont typeface="Arial" panose="020B0604020202020204" pitchFamily="34" charset="0"/>
              <a:buChar char="•"/>
            </a:pPr>
            <a:r>
              <a:rPr lang="en-US" sz="1800" dirty="0">
                <a:highlight>
                  <a:srgbClr val="FFFF00"/>
                </a:highlight>
                <a:latin typeface="Arial" panose="020B0604020202020204" pitchFamily="34" charset="0"/>
              </a:rPr>
              <a:t> Where data lives </a:t>
            </a:r>
          </a:p>
          <a:p>
            <a:pPr>
              <a:spcBef>
                <a:spcPts val="0"/>
              </a:spcBef>
              <a:spcAft>
                <a:spcPts val="0"/>
              </a:spcAft>
              <a:buFont typeface="Arial" panose="020B0604020202020204" pitchFamily="34" charset="0"/>
              <a:buChar char="•"/>
            </a:pPr>
            <a:r>
              <a:rPr lang="en-US" sz="1800" dirty="0">
                <a:latin typeface="Arial" panose="020B0604020202020204" pitchFamily="34" charset="0"/>
              </a:rPr>
              <a:t> Tragedy </a:t>
            </a:r>
            <a:r>
              <a:rPr lang="en-US" sz="1800" u="none" strike="noStrike" dirty="0">
                <a:effectLst/>
                <a:latin typeface="Arial" panose="020B0604020202020204" pitchFamily="34" charset="0"/>
              </a:rPr>
              <a:t>of the commons</a:t>
            </a:r>
            <a:endParaRPr lang="en-US" dirty="0"/>
          </a:p>
        </p:txBody>
      </p:sp>
    </p:spTree>
    <p:extLst>
      <p:ext uri="{BB962C8B-B14F-4D97-AF65-F5344CB8AC3E}">
        <p14:creationId xmlns:p14="http://schemas.microsoft.com/office/powerpoint/2010/main" val="3066387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C734A6-AA13-3E43-3928-112EECCC2C74}"/>
              </a:ext>
            </a:extLst>
          </p:cNvPr>
          <p:cNvSpPr>
            <a:spLocks noGrp="1"/>
          </p:cNvSpPr>
          <p:nvPr>
            <p:ph type="title"/>
          </p:nvPr>
        </p:nvSpPr>
        <p:spPr/>
        <p:txBody>
          <a:bodyPr/>
          <a:lstStyle/>
          <a:p>
            <a:r>
              <a:rPr lang="en-US" dirty="0"/>
              <a:t>U.S. Healthcare system: High Order Bits </a:t>
            </a:r>
          </a:p>
        </p:txBody>
      </p:sp>
      <p:sp>
        <p:nvSpPr>
          <p:cNvPr id="4" name="Content Placeholder 3">
            <a:extLst>
              <a:ext uri="{FF2B5EF4-FFF2-40B4-BE49-F238E27FC236}">
                <a16:creationId xmlns:a16="http://schemas.microsoft.com/office/drawing/2014/main" id="{6E799575-1368-E881-D896-5788B4175CFE}"/>
              </a:ext>
            </a:extLst>
          </p:cNvPr>
          <p:cNvSpPr>
            <a:spLocks noGrp="1"/>
          </p:cNvSpPr>
          <p:nvPr>
            <p:ph sz="quarter" idx="10"/>
          </p:nvPr>
        </p:nvSpPr>
        <p:spPr/>
        <p:txBody>
          <a:bodyPr/>
          <a:lstStyle/>
          <a:p>
            <a:pPr>
              <a:spcBef>
                <a:spcPts val="0"/>
              </a:spcBef>
              <a:spcAft>
                <a:spcPts val="0"/>
              </a:spcAft>
              <a:buFont typeface="Arial" panose="020B0604020202020204" pitchFamily="34" charset="0"/>
              <a:buChar char="•"/>
            </a:pPr>
            <a:r>
              <a:rPr lang="en-US" sz="1800" dirty="0">
                <a:latin typeface="Arial" panose="020B0604020202020204" pitchFamily="34" charset="0"/>
              </a:rPr>
              <a:t> Ginormous cost</a:t>
            </a:r>
          </a:p>
          <a:p>
            <a:pPr>
              <a:spcBef>
                <a:spcPts val="0"/>
              </a:spcBef>
              <a:spcAft>
                <a:spcPts val="0"/>
              </a:spcAft>
              <a:buFont typeface="Arial" panose="020B0604020202020204" pitchFamily="34" charset="0"/>
              <a:buChar char="•"/>
            </a:pPr>
            <a:r>
              <a:rPr lang="en-US" sz="1800" dirty="0">
                <a:latin typeface="Arial" panose="020B0604020202020204" pitchFamily="34" charset="0"/>
              </a:rPr>
              <a:t> Payer </a:t>
            </a:r>
            <a:r>
              <a:rPr lang="en-US" sz="2400" dirty="0"/>
              <a:t>≠</a:t>
            </a:r>
            <a:r>
              <a:rPr lang="en-US" sz="1800" dirty="0">
                <a:latin typeface="Arial" panose="020B0604020202020204" pitchFamily="34" charset="0"/>
              </a:rPr>
              <a:t> consumer</a:t>
            </a:r>
          </a:p>
          <a:p>
            <a:pPr>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rPr>
              <a:t> Feature that is really a bug</a:t>
            </a:r>
          </a:p>
          <a:p>
            <a:pPr>
              <a:spcBef>
                <a:spcPts val="0"/>
              </a:spcBef>
              <a:spcAft>
                <a:spcPts val="0"/>
              </a:spcAft>
              <a:buFont typeface="Arial" panose="020B0604020202020204" pitchFamily="34" charset="0"/>
              <a:buChar char="•"/>
            </a:pPr>
            <a:r>
              <a:rPr lang="en-US" sz="1800" dirty="0">
                <a:latin typeface="Arial" panose="020B0604020202020204" pitchFamily="34" charset="0"/>
              </a:rPr>
              <a:t> Where data lives </a:t>
            </a:r>
          </a:p>
          <a:p>
            <a:pPr>
              <a:spcBef>
                <a:spcPts val="0"/>
              </a:spcBef>
              <a:spcAft>
                <a:spcPts val="0"/>
              </a:spcAft>
              <a:buFont typeface="Arial" panose="020B0604020202020204" pitchFamily="34" charset="0"/>
              <a:buChar char="•"/>
            </a:pPr>
            <a:r>
              <a:rPr lang="en-US" sz="1800" dirty="0">
                <a:highlight>
                  <a:srgbClr val="FFFF00"/>
                </a:highlight>
                <a:latin typeface="Arial" panose="020B0604020202020204" pitchFamily="34" charset="0"/>
              </a:rPr>
              <a:t> Tragedy </a:t>
            </a:r>
            <a:r>
              <a:rPr lang="en-US" sz="1800" u="none" strike="noStrike" dirty="0">
                <a:effectLst/>
                <a:highlight>
                  <a:srgbClr val="FFFF00"/>
                </a:highlight>
                <a:latin typeface="Arial" panose="020B0604020202020204" pitchFamily="34" charset="0"/>
              </a:rPr>
              <a:t>of the commons</a:t>
            </a:r>
            <a:endParaRPr lang="en-US" dirty="0">
              <a:highlight>
                <a:srgbClr val="FFFF00"/>
              </a:highlight>
            </a:endParaRPr>
          </a:p>
        </p:txBody>
      </p:sp>
    </p:spTree>
    <p:extLst>
      <p:ext uri="{BB962C8B-B14F-4D97-AF65-F5344CB8AC3E}">
        <p14:creationId xmlns:p14="http://schemas.microsoft.com/office/powerpoint/2010/main" val="1323438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DE64-3F9F-4D7F-32EE-1A5265A5A1F5}"/>
              </a:ext>
            </a:extLst>
          </p:cNvPr>
          <p:cNvSpPr>
            <a:spLocks noGrp="1"/>
          </p:cNvSpPr>
          <p:nvPr>
            <p:ph type="title"/>
          </p:nvPr>
        </p:nvSpPr>
        <p:spPr>
          <a:xfrm>
            <a:off x="304800" y="209550"/>
            <a:ext cx="4572000" cy="609600"/>
          </a:xfrm>
        </p:spPr>
        <p:txBody>
          <a:bodyPr/>
          <a:lstStyle/>
          <a:p>
            <a:r>
              <a:rPr lang="en-US" dirty="0"/>
              <a:t>Halftime </a:t>
            </a:r>
          </a:p>
        </p:txBody>
      </p:sp>
      <p:pic>
        <p:nvPicPr>
          <p:cNvPr id="1026" name="Picture 2" descr="MEME] Modern problems required modern solutions : r/medicalschool">
            <a:extLst>
              <a:ext uri="{FF2B5EF4-FFF2-40B4-BE49-F238E27FC236}">
                <a16:creationId xmlns:a16="http://schemas.microsoft.com/office/drawing/2014/main" id="{2DFEEFEF-4826-B180-789F-1B32389F2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352550"/>
            <a:ext cx="4621238" cy="322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536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2B87-8BB6-F05C-3DE9-1AF8BE3E50F9}"/>
              </a:ext>
            </a:extLst>
          </p:cNvPr>
          <p:cNvSpPr>
            <a:spLocks noGrp="1"/>
          </p:cNvSpPr>
          <p:nvPr>
            <p:ph type="title"/>
          </p:nvPr>
        </p:nvSpPr>
        <p:spPr/>
        <p:txBody>
          <a:bodyPr/>
          <a:lstStyle/>
          <a:p>
            <a:r>
              <a:rPr lang="en-US" dirty="0"/>
              <a:t>Today</a:t>
            </a:r>
          </a:p>
        </p:txBody>
      </p:sp>
      <p:sp>
        <p:nvSpPr>
          <p:cNvPr id="4" name="Content Placeholder 3">
            <a:extLst>
              <a:ext uri="{FF2B5EF4-FFF2-40B4-BE49-F238E27FC236}">
                <a16:creationId xmlns:a16="http://schemas.microsoft.com/office/drawing/2014/main" id="{A78860FE-B130-5D8E-5C4D-8055D427F8EE}"/>
              </a:ext>
            </a:extLst>
          </p:cNvPr>
          <p:cNvSpPr>
            <a:spLocks noGrp="1"/>
          </p:cNvSpPr>
          <p:nvPr>
            <p:ph sz="quarter" idx="10"/>
          </p:nvPr>
        </p:nvSpPr>
        <p:spPr/>
        <p:txBody>
          <a:bodyPr/>
          <a:lstStyle/>
          <a:p>
            <a:r>
              <a:rPr lang="en-US" sz="1600" dirty="0">
                <a:solidFill>
                  <a:schemeClr val="bg1">
                    <a:lumMod val="65000"/>
                  </a:schemeClr>
                </a:solidFill>
              </a:rPr>
              <a:t>Motivation</a:t>
            </a:r>
          </a:p>
          <a:p>
            <a:r>
              <a:rPr lang="en-US" sz="1600" dirty="0">
                <a:solidFill>
                  <a:schemeClr val="bg1">
                    <a:lumMod val="65000"/>
                  </a:schemeClr>
                </a:solidFill>
              </a:rPr>
              <a:t>Course Logistics </a:t>
            </a:r>
          </a:p>
          <a:p>
            <a:r>
              <a:rPr lang="en-US" sz="1600" dirty="0">
                <a:solidFill>
                  <a:schemeClr val="bg1">
                    <a:lumMod val="65000"/>
                  </a:schemeClr>
                </a:solidFill>
              </a:rPr>
              <a:t>MLH as an Academic Discipline</a:t>
            </a:r>
          </a:p>
          <a:p>
            <a:r>
              <a:rPr lang="en-US" sz="1600" dirty="0">
                <a:solidFill>
                  <a:schemeClr val="bg1">
                    <a:lumMod val="65000"/>
                  </a:schemeClr>
                </a:solidFill>
              </a:rPr>
              <a:t>US Healthcare System: High Order Bits</a:t>
            </a:r>
          </a:p>
          <a:p>
            <a:r>
              <a:rPr lang="en-US" sz="1600" b="1" dirty="0"/>
              <a:t>Last 100 Years</a:t>
            </a:r>
          </a:p>
          <a:p>
            <a:r>
              <a:rPr lang="en-US" sz="1600" dirty="0">
                <a:solidFill>
                  <a:schemeClr val="bg1">
                    <a:lumMod val="65000"/>
                  </a:schemeClr>
                </a:solidFill>
              </a:rPr>
              <a:t>Next 100 Years</a:t>
            </a:r>
          </a:p>
          <a:p>
            <a:r>
              <a:rPr lang="en-US" sz="1600" dirty="0">
                <a:solidFill>
                  <a:schemeClr val="bg1">
                    <a:lumMod val="65000"/>
                  </a:schemeClr>
                </a:solidFill>
              </a:rPr>
              <a:t>What’s Unique about MLH?</a:t>
            </a:r>
          </a:p>
          <a:p>
            <a:r>
              <a:rPr lang="en-US" sz="1600" dirty="0">
                <a:solidFill>
                  <a:schemeClr val="bg1">
                    <a:lumMod val="65000"/>
                  </a:schemeClr>
                </a:solidFill>
              </a:rPr>
              <a:t>Why Pittsburgh? </a:t>
            </a:r>
          </a:p>
        </p:txBody>
      </p:sp>
      <p:sp>
        <p:nvSpPr>
          <p:cNvPr id="3" name="Slide Number Placeholder 2">
            <a:extLst>
              <a:ext uri="{FF2B5EF4-FFF2-40B4-BE49-F238E27FC236}">
                <a16:creationId xmlns:a16="http://schemas.microsoft.com/office/drawing/2014/main" id="{A24D79EB-B816-ADBF-325A-81FD1A3F5236}"/>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36</a:t>
            </a:fld>
            <a:endParaRPr lang="en-US" dirty="0"/>
          </a:p>
        </p:txBody>
      </p:sp>
    </p:spTree>
    <p:extLst>
      <p:ext uri="{BB962C8B-B14F-4D97-AF65-F5344CB8AC3E}">
        <p14:creationId xmlns:p14="http://schemas.microsoft.com/office/powerpoint/2010/main" val="732906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6300A6-EE96-4838-7812-84A3F3C176C2}"/>
              </a:ext>
            </a:extLst>
          </p:cNvPr>
          <p:cNvSpPr>
            <a:spLocks noGrp="1"/>
          </p:cNvSpPr>
          <p:nvPr>
            <p:ph type="sldNum" sz="quarter" idx="10"/>
          </p:nvPr>
        </p:nvSpPr>
        <p:spPr/>
        <p:txBody>
          <a:bodyPr/>
          <a:lstStyle/>
          <a:p>
            <a:fld id="{86CB4B4D-7CA3-9044-876B-883B54F8677D}" type="slidenum">
              <a:rPr lang="en-US" smtClean="0"/>
              <a:pPr/>
              <a:t>37</a:t>
            </a:fld>
            <a:endParaRPr lang="en-US" dirty="0"/>
          </a:p>
        </p:txBody>
      </p:sp>
      <p:pic>
        <p:nvPicPr>
          <p:cNvPr id="5" name="Picture 4" descr="A group of people in a hospital&#10;&#10;Description automatically generated">
            <a:extLst>
              <a:ext uri="{FF2B5EF4-FFF2-40B4-BE49-F238E27FC236}">
                <a16:creationId xmlns:a16="http://schemas.microsoft.com/office/drawing/2014/main" id="{22CDCA0D-074C-D160-17B6-7C725B02EDA0}"/>
              </a:ext>
            </a:extLst>
          </p:cNvPr>
          <p:cNvPicPr>
            <a:picLocks noChangeAspect="1"/>
          </p:cNvPicPr>
          <p:nvPr/>
        </p:nvPicPr>
        <p:blipFill>
          <a:blip r:embed="rId2"/>
          <a:stretch>
            <a:fillRect/>
          </a:stretch>
        </p:blipFill>
        <p:spPr>
          <a:xfrm>
            <a:off x="609600" y="391240"/>
            <a:ext cx="6770109" cy="3856910"/>
          </a:xfrm>
          <a:prstGeom prst="rect">
            <a:avLst/>
          </a:prstGeom>
        </p:spPr>
      </p:pic>
      <p:sp>
        <p:nvSpPr>
          <p:cNvPr id="7" name="TextBox 6">
            <a:extLst>
              <a:ext uri="{FF2B5EF4-FFF2-40B4-BE49-F238E27FC236}">
                <a16:creationId xmlns:a16="http://schemas.microsoft.com/office/drawing/2014/main" id="{4475950B-4376-6FE6-7801-77CB9AF41668}"/>
              </a:ext>
            </a:extLst>
          </p:cNvPr>
          <p:cNvSpPr txBox="1"/>
          <p:nvPr/>
        </p:nvSpPr>
        <p:spPr>
          <a:xfrm>
            <a:off x="152400" y="4506039"/>
            <a:ext cx="6705600" cy="246221"/>
          </a:xfrm>
          <a:prstGeom prst="rect">
            <a:avLst/>
          </a:prstGeom>
          <a:noFill/>
        </p:spPr>
        <p:txBody>
          <a:bodyPr wrap="square">
            <a:spAutoFit/>
          </a:bodyPr>
          <a:lstStyle/>
          <a:p>
            <a:r>
              <a:rPr lang="en-US" sz="1000" dirty="0">
                <a:hlinkClick r:id="rId3"/>
              </a:rPr>
              <a:t>https://</a:t>
            </a:r>
            <a:r>
              <a:rPr lang="en-US" sz="1000" dirty="0" err="1">
                <a:hlinkClick r:id="rId3"/>
              </a:rPr>
              <a:t>www.usatoday.com</a:t>
            </a:r>
            <a:r>
              <a:rPr lang="en-US" sz="1000" dirty="0">
                <a:hlinkClick r:id="rId3"/>
              </a:rPr>
              <a:t>/picture-gallery/news/health/2019/10/13/what-a-hospital-looked-like-100-years-ago/40266863/</a:t>
            </a:r>
            <a:endParaRPr lang="en-US" sz="1000" dirty="0"/>
          </a:p>
        </p:txBody>
      </p:sp>
    </p:spTree>
    <p:extLst>
      <p:ext uri="{BB962C8B-B14F-4D97-AF65-F5344CB8AC3E}">
        <p14:creationId xmlns:p14="http://schemas.microsoft.com/office/powerpoint/2010/main" val="2654707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370480-83B2-3008-065A-44DAC14AC00F}"/>
              </a:ext>
            </a:extLst>
          </p:cNvPr>
          <p:cNvSpPr txBox="1"/>
          <p:nvPr/>
        </p:nvSpPr>
        <p:spPr>
          <a:xfrm>
            <a:off x="152400" y="4784769"/>
            <a:ext cx="8382000" cy="276999"/>
          </a:xfrm>
          <a:prstGeom prst="rect">
            <a:avLst/>
          </a:prstGeom>
          <a:noFill/>
        </p:spPr>
        <p:txBody>
          <a:bodyPr wrap="square">
            <a:spAutoFit/>
          </a:bodyPr>
          <a:lstStyle/>
          <a:p>
            <a:r>
              <a:rPr lang="en-US" sz="1200" dirty="0">
                <a:hlinkClick r:id="rId3"/>
              </a:rPr>
              <a:t>https://</a:t>
            </a:r>
            <a:r>
              <a:rPr lang="en-US" sz="1200" dirty="0" err="1">
                <a:hlinkClick r:id="rId3"/>
              </a:rPr>
              <a:t>ourworldindata.org</a:t>
            </a:r>
            <a:r>
              <a:rPr lang="en-US" sz="1200" dirty="0">
                <a:hlinkClick r:id="rId3"/>
              </a:rPr>
              <a:t>/life-expectancy-how-is-it-calculated-and-how-should-it-be-interpreted</a:t>
            </a:r>
            <a:endParaRPr lang="en-US" sz="1200" dirty="0"/>
          </a:p>
        </p:txBody>
      </p:sp>
      <p:pic>
        <p:nvPicPr>
          <p:cNvPr id="7" name="Picture 6" descr="A graph of different age groups&#10;&#10;Description automatically generated">
            <a:extLst>
              <a:ext uri="{FF2B5EF4-FFF2-40B4-BE49-F238E27FC236}">
                <a16:creationId xmlns:a16="http://schemas.microsoft.com/office/drawing/2014/main" id="{6659740E-1D62-9658-75B7-70EABD2BA539}"/>
              </a:ext>
            </a:extLst>
          </p:cNvPr>
          <p:cNvPicPr>
            <a:picLocks noChangeAspect="1"/>
          </p:cNvPicPr>
          <p:nvPr/>
        </p:nvPicPr>
        <p:blipFill>
          <a:blip r:embed="rId4"/>
          <a:stretch>
            <a:fillRect/>
          </a:stretch>
        </p:blipFill>
        <p:spPr>
          <a:xfrm>
            <a:off x="838200" y="209550"/>
            <a:ext cx="7146415" cy="4349596"/>
          </a:xfrm>
          <a:prstGeom prst="rect">
            <a:avLst/>
          </a:prstGeom>
        </p:spPr>
      </p:pic>
    </p:spTree>
    <p:extLst>
      <p:ext uri="{BB962C8B-B14F-4D97-AF65-F5344CB8AC3E}">
        <p14:creationId xmlns:p14="http://schemas.microsoft.com/office/powerpoint/2010/main" val="3521131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162D-FB71-CE3F-7BE7-41017F57E07E}"/>
              </a:ext>
            </a:extLst>
          </p:cNvPr>
          <p:cNvSpPr>
            <a:spLocks noGrp="1"/>
          </p:cNvSpPr>
          <p:nvPr>
            <p:ph type="title"/>
          </p:nvPr>
        </p:nvSpPr>
        <p:spPr>
          <a:xfrm>
            <a:off x="304800" y="180089"/>
            <a:ext cx="8229600" cy="609600"/>
          </a:xfrm>
        </p:spPr>
        <p:txBody>
          <a:bodyPr/>
          <a:lstStyle/>
          <a:p>
            <a:r>
              <a:rPr lang="en-US" dirty="0"/>
              <a:t>Causes of Death: 1900 - 2010</a:t>
            </a:r>
          </a:p>
        </p:txBody>
      </p:sp>
      <p:sp>
        <p:nvSpPr>
          <p:cNvPr id="3" name="Slide Number Placeholder 2">
            <a:extLst>
              <a:ext uri="{FF2B5EF4-FFF2-40B4-BE49-F238E27FC236}">
                <a16:creationId xmlns:a16="http://schemas.microsoft.com/office/drawing/2014/main" id="{60E75D10-D606-629F-D439-AB5D2EF11099}"/>
              </a:ext>
            </a:extLst>
          </p:cNvPr>
          <p:cNvSpPr>
            <a:spLocks noGrp="1"/>
          </p:cNvSpPr>
          <p:nvPr>
            <p:ph type="sldNum" sz="quarter" idx="10"/>
          </p:nvPr>
        </p:nvSpPr>
        <p:spPr/>
        <p:txBody>
          <a:bodyPr/>
          <a:lstStyle/>
          <a:p>
            <a:fld id="{86CB4B4D-7CA3-9044-876B-883B54F8677D}" type="slidenum">
              <a:rPr lang="en-US" smtClean="0"/>
              <a:pPr/>
              <a:t>39</a:t>
            </a:fld>
            <a:endParaRPr lang="en-US" dirty="0"/>
          </a:p>
        </p:txBody>
      </p:sp>
      <p:sp>
        <p:nvSpPr>
          <p:cNvPr id="4" name="TextBox 3">
            <a:extLst>
              <a:ext uri="{FF2B5EF4-FFF2-40B4-BE49-F238E27FC236}">
                <a16:creationId xmlns:a16="http://schemas.microsoft.com/office/drawing/2014/main" id="{798F02DF-35A4-20CD-F758-2D63BE8B49CE}"/>
              </a:ext>
            </a:extLst>
          </p:cNvPr>
          <p:cNvSpPr txBox="1"/>
          <p:nvPr/>
        </p:nvSpPr>
        <p:spPr>
          <a:xfrm>
            <a:off x="228600" y="4824740"/>
            <a:ext cx="3430747" cy="261610"/>
          </a:xfrm>
          <a:prstGeom prst="rect">
            <a:avLst/>
          </a:prstGeom>
          <a:noFill/>
        </p:spPr>
        <p:txBody>
          <a:bodyPr wrap="square" rtlCol="0">
            <a:spAutoFit/>
          </a:bodyPr>
          <a:lstStyle/>
          <a:p>
            <a:r>
              <a:rPr lang="en-US" sz="1100" dirty="0">
                <a:hlinkClick r:id="rId3"/>
              </a:rPr>
              <a:t>https://www.nejm.org/doi/full/10.1056/NEJMp1113569</a:t>
            </a:r>
            <a:endParaRPr lang="en-US" sz="1100" dirty="0"/>
          </a:p>
        </p:txBody>
      </p:sp>
      <p:pic>
        <p:nvPicPr>
          <p:cNvPr id="6" name="Picture 5" descr="A graph of different colored bars&#10;&#10;Description automatically generated">
            <a:extLst>
              <a:ext uri="{FF2B5EF4-FFF2-40B4-BE49-F238E27FC236}">
                <a16:creationId xmlns:a16="http://schemas.microsoft.com/office/drawing/2014/main" id="{A459ED3B-8BD5-CF07-8F46-C771533998EE}"/>
              </a:ext>
            </a:extLst>
          </p:cNvPr>
          <p:cNvPicPr>
            <a:picLocks noChangeAspect="1"/>
          </p:cNvPicPr>
          <p:nvPr/>
        </p:nvPicPr>
        <p:blipFill>
          <a:blip r:embed="rId4"/>
          <a:stretch>
            <a:fillRect/>
          </a:stretch>
        </p:blipFill>
        <p:spPr>
          <a:xfrm>
            <a:off x="1114512" y="789689"/>
            <a:ext cx="6914976" cy="3790950"/>
          </a:xfrm>
          <a:prstGeom prst="rect">
            <a:avLst/>
          </a:prstGeom>
        </p:spPr>
      </p:pic>
    </p:spTree>
    <p:extLst>
      <p:ext uri="{BB962C8B-B14F-4D97-AF65-F5344CB8AC3E}">
        <p14:creationId xmlns:p14="http://schemas.microsoft.com/office/powerpoint/2010/main" val="1350375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match&#10;&#10;Description automatically generated">
            <a:extLst>
              <a:ext uri="{FF2B5EF4-FFF2-40B4-BE49-F238E27FC236}">
                <a16:creationId xmlns:a16="http://schemas.microsoft.com/office/drawing/2014/main" id="{32C9137E-9C13-9B7E-96E5-D43122011191}"/>
              </a:ext>
            </a:extLst>
          </p:cNvPr>
          <p:cNvPicPr>
            <a:picLocks noChangeAspect="1"/>
          </p:cNvPicPr>
          <p:nvPr/>
        </p:nvPicPr>
        <p:blipFill>
          <a:blip r:embed="rId3"/>
          <a:stretch>
            <a:fillRect/>
          </a:stretch>
        </p:blipFill>
        <p:spPr>
          <a:xfrm>
            <a:off x="1371600" y="1343025"/>
            <a:ext cx="5486400" cy="2457450"/>
          </a:xfrm>
          <a:prstGeom prst="rect">
            <a:avLst/>
          </a:prstGeom>
        </p:spPr>
      </p:pic>
      <p:sp>
        <p:nvSpPr>
          <p:cNvPr id="5" name="Title 4">
            <a:extLst>
              <a:ext uri="{FF2B5EF4-FFF2-40B4-BE49-F238E27FC236}">
                <a16:creationId xmlns:a16="http://schemas.microsoft.com/office/drawing/2014/main" id="{C3113D57-3B6C-F798-3CF4-4DE8847C568A}"/>
              </a:ext>
            </a:extLst>
          </p:cNvPr>
          <p:cNvSpPr>
            <a:spLocks noGrp="1"/>
          </p:cNvSpPr>
          <p:nvPr>
            <p:ph type="title"/>
          </p:nvPr>
        </p:nvSpPr>
        <p:spPr/>
        <p:txBody>
          <a:bodyPr/>
          <a:lstStyle/>
          <a:p>
            <a:r>
              <a:rPr lang="en-US" dirty="0"/>
              <a:t>Clinical Trial Matching</a:t>
            </a:r>
          </a:p>
        </p:txBody>
      </p:sp>
    </p:spTree>
    <p:extLst>
      <p:ext uri="{BB962C8B-B14F-4D97-AF65-F5344CB8AC3E}">
        <p14:creationId xmlns:p14="http://schemas.microsoft.com/office/powerpoint/2010/main" val="2036980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81646E-A44A-013A-4BEE-AEBE04B0E018}"/>
              </a:ext>
            </a:extLst>
          </p:cNvPr>
          <p:cNvSpPr>
            <a:spLocks noGrp="1"/>
          </p:cNvSpPr>
          <p:nvPr>
            <p:ph type="sldNum" sz="quarter" idx="10"/>
          </p:nvPr>
        </p:nvSpPr>
        <p:spPr/>
        <p:txBody>
          <a:bodyPr/>
          <a:lstStyle/>
          <a:p>
            <a:fld id="{86CB4B4D-7CA3-9044-876B-883B54F8677D}" type="slidenum">
              <a:rPr lang="en-US" smtClean="0"/>
              <a:pPr/>
              <a:t>40</a:t>
            </a:fld>
            <a:endParaRPr lang="en-US" dirty="0"/>
          </a:p>
        </p:txBody>
      </p:sp>
      <p:pic>
        <p:nvPicPr>
          <p:cNvPr id="4" name="Picture 3">
            <a:extLst>
              <a:ext uri="{FF2B5EF4-FFF2-40B4-BE49-F238E27FC236}">
                <a16:creationId xmlns:a16="http://schemas.microsoft.com/office/drawing/2014/main" id="{86548E31-996B-21E9-1C6E-F1C3E0895E64}"/>
              </a:ext>
            </a:extLst>
          </p:cNvPr>
          <p:cNvPicPr>
            <a:picLocks noChangeAspect="1"/>
          </p:cNvPicPr>
          <p:nvPr/>
        </p:nvPicPr>
        <p:blipFill>
          <a:blip r:embed="rId3"/>
          <a:stretch>
            <a:fillRect/>
          </a:stretch>
        </p:blipFill>
        <p:spPr>
          <a:xfrm>
            <a:off x="2970291" y="94178"/>
            <a:ext cx="3943512" cy="4099634"/>
          </a:xfrm>
          <a:prstGeom prst="rect">
            <a:avLst/>
          </a:prstGeom>
        </p:spPr>
      </p:pic>
      <p:pic>
        <p:nvPicPr>
          <p:cNvPr id="6" name="Picture 5" descr="A close up of text&#10;&#10;Description automatically generated">
            <a:extLst>
              <a:ext uri="{FF2B5EF4-FFF2-40B4-BE49-F238E27FC236}">
                <a16:creationId xmlns:a16="http://schemas.microsoft.com/office/drawing/2014/main" id="{6C7B29EE-1728-2266-D587-3AA11F51B5C7}"/>
              </a:ext>
            </a:extLst>
          </p:cNvPr>
          <p:cNvPicPr>
            <a:picLocks noChangeAspect="1"/>
          </p:cNvPicPr>
          <p:nvPr/>
        </p:nvPicPr>
        <p:blipFill>
          <a:blip r:embed="rId4"/>
          <a:stretch>
            <a:fillRect/>
          </a:stretch>
        </p:blipFill>
        <p:spPr>
          <a:xfrm>
            <a:off x="3430747" y="4185859"/>
            <a:ext cx="3022600" cy="628073"/>
          </a:xfrm>
          <a:prstGeom prst="rect">
            <a:avLst/>
          </a:prstGeom>
        </p:spPr>
      </p:pic>
      <p:sp>
        <p:nvSpPr>
          <p:cNvPr id="7" name="TextBox 6">
            <a:extLst>
              <a:ext uri="{FF2B5EF4-FFF2-40B4-BE49-F238E27FC236}">
                <a16:creationId xmlns:a16="http://schemas.microsoft.com/office/drawing/2014/main" id="{1ABAB717-5B6E-AA05-8E17-CC823A1D5807}"/>
              </a:ext>
            </a:extLst>
          </p:cNvPr>
          <p:cNvSpPr txBox="1"/>
          <p:nvPr/>
        </p:nvSpPr>
        <p:spPr>
          <a:xfrm>
            <a:off x="0" y="4552950"/>
            <a:ext cx="3430747" cy="261610"/>
          </a:xfrm>
          <a:prstGeom prst="rect">
            <a:avLst/>
          </a:prstGeom>
          <a:noFill/>
        </p:spPr>
        <p:txBody>
          <a:bodyPr wrap="none" rtlCol="0">
            <a:spAutoFit/>
          </a:bodyPr>
          <a:lstStyle/>
          <a:p>
            <a:r>
              <a:rPr lang="en-US" sz="1100" dirty="0">
                <a:hlinkClick r:id="rId5"/>
              </a:rPr>
              <a:t>https://www.nejm.org/doi/full/10.1056/NEJMp1113569</a:t>
            </a:r>
            <a:endParaRPr lang="en-US" sz="1100" dirty="0"/>
          </a:p>
        </p:txBody>
      </p:sp>
    </p:spTree>
    <p:extLst>
      <p:ext uri="{BB962C8B-B14F-4D97-AF65-F5344CB8AC3E}">
        <p14:creationId xmlns:p14="http://schemas.microsoft.com/office/powerpoint/2010/main" val="49443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2B87-8BB6-F05C-3DE9-1AF8BE3E50F9}"/>
              </a:ext>
            </a:extLst>
          </p:cNvPr>
          <p:cNvSpPr>
            <a:spLocks noGrp="1"/>
          </p:cNvSpPr>
          <p:nvPr>
            <p:ph type="title"/>
          </p:nvPr>
        </p:nvSpPr>
        <p:spPr/>
        <p:txBody>
          <a:bodyPr/>
          <a:lstStyle/>
          <a:p>
            <a:r>
              <a:rPr lang="en-US" dirty="0"/>
              <a:t>Today</a:t>
            </a:r>
          </a:p>
        </p:txBody>
      </p:sp>
      <p:sp>
        <p:nvSpPr>
          <p:cNvPr id="4" name="Content Placeholder 3">
            <a:extLst>
              <a:ext uri="{FF2B5EF4-FFF2-40B4-BE49-F238E27FC236}">
                <a16:creationId xmlns:a16="http://schemas.microsoft.com/office/drawing/2014/main" id="{A78860FE-B130-5D8E-5C4D-8055D427F8EE}"/>
              </a:ext>
            </a:extLst>
          </p:cNvPr>
          <p:cNvSpPr>
            <a:spLocks noGrp="1"/>
          </p:cNvSpPr>
          <p:nvPr>
            <p:ph sz="quarter" idx="10"/>
          </p:nvPr>
        </p:nvSpPr>
        <p:spPr/>
        <p:txBody>
          <a:bodyPr/>
          <a:lstStyle/>
          <a:p>
            <a:r>
              <a:rPr lang="en-US" sz="1600" dirty="0">
                <a:solidFill>
                  <a:schemeClr val="bg1">
                    <a:lumMod val="65000"/>
                  </a:schemeClr>
                </a:solidFill>
              </a:rPr>
              <a:t>Motivation</a:t>
            </a:r>
          </a:p>
          <a:p>
            <a:r>
              <a:rPr lang="en-US" sz="1600" dirty="0">
                <a:solidFill>
                  <a:schemeClr val="bg1">
                    <a:lumMod val="65000"/>
                  </a:schemeClr>
                </a:solidFill>
              </a:rPr>
              <a:t>Course Logistics </a:t>
            </a:r>
          </a:p>
          <a:p>
            <a:r>
              <a:rPr lang="en-US" sz="1600" dirty="0">
                <a:solidFill>
                  <a:schemeClr val="bg1">
                    <a:lumMod val="65000"/>
                  </a:schemeClr>
                </a:solidFill>
              </a:rPr>
              <a:t>MLH as an Academic Discipline</a:t>
            </a:r>
          </a:p>
          <a:p>
            <a:r>
              <a:rPr lang="en-US" sz="1600" dirty="0">
                <a:solidFill>
                  <a:schemeClr val="bg1">
                    <a:lumMod val="65000"/>
                  </a:schemeClr>
                </a:solidFill>
              </a:rPr>
              <a:t>US Healthcare System: High Order Bits</a:t>
            </a:r>
          </a:p>
          <a:p>
            <a:r>
              <a:rPr lang="en-US" sz="1600" dirty="0">
                <a:solidFill>
                  <a:schemeClr val="bg1">
                    <a:lumMod val="65000"/>
                  </a:schemeClr>
                </a:solidFill>
              </a:rPr>
              <a:t>Last 100 Years</a:t>
            </a:r>
          </a:p>
          <a:p>
            <a:r>
              <a:rPr lang="en-US" sz="1600" b="1" dirty="0"/>
              <a:t>Next 100 Years</a:t>
            </a:r>
          </a:p>
          <a:p>
            <a:r>
              <a:rPr lang="en-US" sz="1600" dirty="0">
                <a:solidFill>
                  <a:schemeClr val="bg1">
                    <a:lumMod val="65000"/>
                  </a:schemeClr>
                </a:solidFill>
              </a:rPr>
              <a:t>What makes MLH Unique?</a:t>
            </a:r>
          </a:p>
          <a:p>
            <a:r>
              <a:rPr lang="en-US" sz="1600" dirty="0">
                <a:solidFill>
                  <a:schemeClr val="bg1">
                    <a:lumMod val="65000"/>
                  </a:schemeClr>
                </a:solidFill>
              </a:rPr>
              <a:t>Why Pittsburgh? </a:t>
            </a:r>
          </a:p>
        </p:txBody>
      </p:sp>
      <p:sp>
        <p:nvSpPr>
          <p:cNvPr id="3" name="Slide Number Placeholder 2">
            <a:extLst>
              <a:ext uri="{FF2B5EF4-FFF2-40B4-BE49-F238E27FC236}">
                <a16:creationId xmlns:a16="http://schemas.microsoft.com/office/drawing/2014/main" id="{A24D79EB-B816-ADBF-325A-81FD1A3F5236}"/>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41</a:t>
            </a:fld>
            <a:endParaRPr lang="en-US" dirty="0"/>
          </a:p>
        </p:txBody>
      </p:sp>
    </p:spTree>
    <p:extLst>
      <p:ext uri="{BB962C8B-B14F-4D97-AF65-F5344CB8AC3E}">
        <p14:creationId xmlns:p14="http://schemas.microsoft.com/office/powerpoint/2010/main" val="2365993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5719ED2-4F56-1F3A-34D9-C3D81CEBD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17101"/>
            <a:ext cx="5791200" cy="39939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5E114D-3069-7774-4707-A2A606E71A62}"/>
              </a:ext>
            </a:extLst>
          </p:cNvPr>
          <p:cNvSpPr txBox="1"/>
          <p:nvPr/>
        </p:nvSpPr>
        <p:spPr>
          <a:xfrm>
            <a:off x="76200" y="4552950"/>
            <a:ext cx="8305800" cy="230832"/>
          </a:xfrm>
          <a:prstGeom prst="rect">
            <a:avLst/>
          </a:prstGeom>
          <a:noFill/>
        </p:spPr>
        <p:txBody>
          <a:bodyPr wrap="square">
            <a:spAutoFit/>
          </a:bodyPr>
          <a:lstStyle/>
          <a:p>
            <a:r>
              <a:rPr lang="en-US" sz="900" dirty="0">
                <a:hlinkClick r:id="rId4"/>
              </a:rPr>
              <a:t>https://</a:t>
            </a:r>
            <a:r>
              <a:rPr lang="en-US" sz="900" dirty="0" err="1">
                <a:hlinkClick r:id="rId4"/>
              </a:rPr>
              <a:t>www.hhmglobal.com</a:t>
            </a:r>
            <a:r>
              <a:rPr lang="en-US" sz="900" dirty="0">
                <a:hlinkClick r:id="rId4"/>
              </a:rPr>
              <a:t>/knowledge-bank/articles/moving-beyond-buzzwords-enabling-the-future-of-healthcare-with-platform-technology</a:t>
            </a:r>
            <a:endParaRPr lang="en-US" sz="900" dirty="0"/>
          </a:p>
        </p:txBody>
      </p:sp>
    </p:spTree>
    <p:extLst>
      <p:ext uri="{BB962C8B-B14F-4D97-AF65-F5344CB8AC3E}">
        <p14:creationId xmlns:p14="http://schemas.microsoft.com/office/powerpoint/2010/main" val="3560377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2102F-C833-7EA7-3A51-4C8DD6C2F7AC}"/>
              </a:ext>
            </a:extLst>
          </p:cNvPr>
          <p:cNvSpPr>
            <a:spLocks noGrp="1"/>
          </p:cNvSpPr>
          <p:nvPr>
            <p:ph type="title"/>
          </p:nvPr>
        </p:nvSpPr>
        <p:spPr/>
        <p:txBody>
          <a:bodyPr/>
          <a:lstStyle/>
          <a:p>
            <a:r>
              <a:rPr lang="en-US" dirty="0"/>
              <a:t>1. Precision Medicine</a:t>
            </a:r>
          </a:p>
        </p:txBody>
      </p:sp>
      <p:sp>
        <p:nvSpPr>
          <p:cNvPr id="5" name="Content Placeholder 4">
            <a:extLst>
              <a:ext uri="{FF2B5EF4-FFF2-40B4-BE49-F238E27FC236}">
                <a16:creationId xmlns:a16="http://schemas.microsoft.com/office/drawing/2014/main" id="{2DB301CF-DB36-53B0-8B0E-112D0F8593D0}"/>
              </a:ext>
            </a:extLst>
          </p:cNvPr>
          <p:cNvSpPr>
            <a:spLocks noGrp="1"/>
          </p:cNvSpPr>
          <p:nvPr>
            <p:ph sz="quarter" idx="10"/>
          </p:nvPr>
        </p:nvSpPr>
        <p:spPr/>
        <p:txBody>
          <a:bodyPr/>
          <a:lstStyle/>
          <a:p>
            <a:pPr marL="0" indent="0"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Immu</a:t>
            </a:r>
            <a:r>
              <a:rPr lang="en-US" sz="1800" dirty="0">
                <a:solidFill>
                  <a:srgbClr val="000000"/>
                </a:solidFill>
                <a:latin typeface="Arial" panose="020B0604020202020204" pitchFamily="34" charset="0"/>
              </a:rPr>
              <a:t>notherapy: checkpoint inhibitors, CAR-T cell therapy </a:t>
            </a:r>
            <a:br>
              <a:rPr lang="en-US" sz="1800" dirty="0">
                <a:solidFill>
                  <a:srgbClr val="000000"/>
                </a:solidFill>
                <a:latin typeface="Arial" panose="020B0604020202020204" pitchFamily="34" charset="0"/>
              </a:rPr>
            </a:br>
            <a:endParaRPr lang="en-US" sz="1800" dirty="0">
              <a:solidFill>
                <a:srgbClr val="000000"/>
              </a:solidFill>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Pharmacogenomics</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CRISPR</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A5A7DFEA-ED20-5410-1E36-A8B818195673}"/>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43</a:t>
            </a:fld>
            <a:endParaRPr lang="en-US" dirty="0"/>
          </a:p>
        </p:txBody>
      </p:sp>
    </p:spTree>
    <p:extLst>
      <p:ext uri="{BB962C8B-B14F-4D97-AF65-F5344CB8AC3E}">
        <p14:creationId xmlns:p14="http://schemas.microsoft.com/office/powerpoint/2010/main" val="854653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2102F-C833-7EA7-3A51-4C8DD6C2F7AC}"/>
              </a:ext>
            </a:extLst>
          </p:cNvPr>
          <p:cNvSpPr>
            <a:spLocks noGrp="1"/>
          </p:cNvSpPr>
          <p:nvPr>
            <p:ph type="title"/>
          </p:nvPr>
        </p:nvSpPr>
        <p:spPr/>
        <p:txBody>
          <a:bodyPr/>
          <a:lstStyle/>
          <a:p>
            <a:r>
              <a:rPr lang="en-US" dirty="0"/>
              <a:t>2. “Leveling Up” Clinicians</a:t>
            </a:r>
          </a:p>
        </p:txBody>
      </p:sp>
      <p:sp>
        <p:nvSpPr>
          <p:cNvPr id="5" name="Content Placeholder 4">
            <a:extLst>
              <a:ext uri="{FF2B5EF4-FFF2-40B4-BE49-F238E27FC236}">
                <a16:creationId xmlns:a16="http://schemas.microsoft.com/office/drawing/2014/main" id="{2DB301CF-DB36-53B0-8B0E-112D0F8593D0}"/>
              </a:ext>
            </a:extLst>
          </p:cNvPr>
          <p:cNvSpPr>
            <a:spLocks noGrp="1"/>
          </p:cNvSpPr>
          <p:nvPr>
            <p:ph sz="quarter" idx="10"/>
          </p:nvPr>
        </p:nvSpPr>
        <p:spPr>
          <a:xfrm>
            <a:off x="304800" y="1111970"/>
            <a:ext cx="8229600" cy="3429000"/>
          </a:xfrm>
        </p:spPr>
        <p:txBody>
          <a:bodyPr/>
          <a:lstStyle/>
          <a:p>
            <a:pPr marL="0" indent="0"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marL="0" indent="0" rtl="0" fontAlgn="base">
              <a:spcBef>
                <a:spcPts val="0"/>
              </a:spcBef>
              <a:spcAft>
                <a:spcPts val="0"/>
              </a:spcAft>
            </a:pPr>
            <a:r>
              <a:rPr lang="en-US" sz="1800" b="1" i="0" u="none" strike="noStrike" dirty="0">
                <a:solidFill>
                  <a:srgbClr val="000000"/>
                </a:solidFill>
                <a:effectLst/>
                <a:latin typeface="Arial" panose="020B0604020202020204" pitchFamily="34" charset="0"/>
              </a:rPr>
              <a:t>Problem: </a:t>
            </a:r>
            <a:r>
              <a:rPr lang="en-US" sz="1800" b="0" i="0" u="none" strike="noStrike" dirty="0">
                <a:solidFill>
                  <a:srgbClr val="000000"/>
                </a:solidFill>
                <a:effectLst/>
                <a:latin typeface="Arial" panose="020B0604020202020204" pitchFamily="34" charset="0"/>
              </a:rPr>
              <a:t>Providers have a wide variance in training, licensure, experience. How to ensure high-quality care for everyone? </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0" indent="0" rtl="0" fontAlgn="base">
              <a:spcBef>
                <a:spcPts val="0"/>
              </a:spcBef>
              <a:spcAft>
                <a:spcPts val="0"/>
              </a:spcAft>
            </a:pPr>
            <a:r>
              <a:rPr lang="en-US" sz="1800" b="1" i="0" u="none" strike="noStrike" dirty="0">
                <a:solidFill>
                  <a:srgbClr val="000000"/>
                </a:solidFill>
                <a:effectLst/>
                <a:latin typeface="Arial" panose="020B0604020202020204" pitchFamily="34" charset="0"/>
              </a:rPr>
              <a:t>Solution: </a:t>
            </a:r>
            <a:r>
              <a:rPr lang="en-US" sz="1800" dirty="0">
                <a:solidFill>
                  <a:srgbClr val="000000"/>
                </a:solidFill>
                <a:latin typeface="Arial" panose="020B0604020202020204" pitchFamily="34" charset="0"/>
              </a:rPr>
              <a:t>CDS, BPA, pathways. What’s next?</a:t>
            </a:r>
            <a:endParaRPr lang="en-US" sz="1800" b="0" i="0" u="none" strike="noStrike" dirty="0">
              <a:solidFill>
                <a:srgbClr val="000000"/>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A5A7DFEA-ED20-5410-1E36-A8B818195673}"/>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44</a:t>
            </a:fld>
            <a:endParaRPr lang="en-US" dirty="0"/>
          </a:p>
        </p:txBody>
      </p:sp>
      <p:pic>
        <p:nvPicPr>
          <p:cNvPr id="7" name="Picture 6" descr="A screenshot of a computer&#10;&#10;Description automatically generated">
            <a:extLst>
              <a:ext uri="{FF2B5EF4-FFF2-40B4-BE49-F238E27FC236}">
                <a16:creationId xmlns:a16="http://schemas.microsoft.com/office/drawing/2014/main" id="{6CC4F1D3-C950-3D4C-1459-28F101E8F976}"/>
              </a:ext>
            </a:extLst>
          </p:cNvPr>
          <p:cNvPicPr>
            <a:picLocks noChangeAspect="1"/>
          </p:cNvPicPr>
          <p:nvPr/>
        </p:nvPicPr>
        <p:blipFill>
          <a:blip r:embed="rId3"/>
          <a:stretch>
            <a:fillRect/>
          </a:stretch>
        </p:blipFill>
        <p:spPr>
          <a:xfrm>
            <a:off x="2057400" y="2687512"/>
            <a:ext cx="5334000" cy="1853458"/>
          </a:xfrm>
          <a:prstGeom prst="rect">
            <a:avLst/>
          </a:prstGeom>
        </p:spPr>
      </p:pic>
      <p:sp>
        <p:nvSpPr>
          <p:cNvPr id="9" name="TextBox 8">
            <a:extLst>
              <a:ext uri="{FF2B5EF4-FFF2-40B4-BE49-F238E27FC236}">
                <a16:creationId xmlns:a16="http://schemas.microsoft.com/office/drawing/2014/main" id="{6EDCB181-F5E0-BA04-944F-4AAD7B93698E}"/>
              </a:ext>
            </a:extLst>
          </p:cNvPr>
          <p:cNvSpPr txBox="1"/>
          <p:nvPr/>
        </p:nvSpPr>
        <p:spPr>
          <a:xfrm>
            <a:off x="0" y="4552950"/>
            <a:ext cx="5928526" cy="276999"/>
          </a:xfrm>
          <a:prstGeom prst="rect">
            <a:avLst/>
          </a:prstGeom>
          <a:noFill/>
        </p:spPr>
        <p:txBody>
          <a:bodyPr wrap="square">
            <a:spAutoFit/>
          </a:bodyPr>
          <a:lstStyle/>
          <a:p>
            <a:r>
              <a:rPr lang="en-US" sz="1200" dirty="0">
                <a:hlinkClick r:id="rId4"/>
              </a:rPr>
              <a:t>https://</a:t>
            </a:r>
            <a:r>
              <a:rPr lang="en-US" sz="1200" dirty="0" err="1">
                <a:hlinkClick r:id="rId4"/>
              </a:rPr>
              <a:t>pubmed.ncbi.nlm.nih.gov</a:t>
            </a:r>
            <a:r>
              <a:rPr lang="en-US" sz="1200" dirty="0">
                <a:hlinkClick r:id="rId4"/>
              </a:rPr>
              <a:t>/29659856/</a:t>
            </a:r>
            <a:endParaRPr lang="en-US" sz="1200" dirty="0"/>
          </a:p>
        </p:txBody>
      </p:sp>
    </p:spTree>
    <p:extLst>
      <p:ext uri="{BB962C8B-B14F-4D97-AF65-F5344CB8AC3E}">
        <p14:creationId xmlns:p14="http://schemas.microsoft.com/office/powerpoint/2010/main" val="1204678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CB4290-E0DF-4D99-E247-5FF82904F960}"/>
              </a:ext>
            </a:extLst>
          </p:cNvPr>
          <p:cNvSpPr txBox="1"/>
          <p:nvPr/>
        </p:nvSpPr>
        <p:spPr>
          <a:xfrm>
            <a:off x="-10998" y="0"/>
            <a:ext cx="9154998" cy="4655121"/>
          </a:xfrm>
          <a:prstGeom prst="rect">
            <a:avLst/>
          </a:prstGeom>
          <a:noFill/>
        </p:spPr>
        <p:txBody>
          <a:bodyPr wrap="square" rtlCol="0">
            <a:spAutoFit/>
          </a:bodyPr>
          <a:lstStyle/>
          <a:p>
            <a:r>
              <a:rPr lang="en-US" sz="1100" dirty="0"/>
              <a:t>A 59-year-old man presented with a 3-week history of fatigue, light-headedness, and a gradually worsening bifrontal headache. Two weeks before presentation, he had watery diarrhea, including one episode of hematochezia, for 5 days. On the day of presentation, he had a sudden onset of dizziness that caused a fall, during which he neither struck his head nor lost consciousness. He reported that the dizziness resolved within 3 minutes. During a subsequent call to emergency medical services, he suddenly became unable to speak. His speech normalized within 5 minutes. He reported no fevers, abdominal or flank pain, nausea, vomiting, pale stools, bruising, rashes, palpitations, or sick contacts but did report having dark, red-tinged urine that began on the day of presentation. </a:t>
            </a:r>
          </a:p>
          <a:p>
            <a:endParaRPr lang="en-US" sz="1100" dirty="0"/>
          </a:p>
          <a:p>
            <a:endParaRPr lang="en-US" sz="1100" dirty="0"/>
          </a:p>
          <a:p>
            <a:r>
              <a:rPr lang="en-US" sz="1100" b="1" dirty="0"/>
              <a:t>What is your initial impression of this patient? </a:t>
            </a:r>
            <a:endParaRPr lang="en-US" sz="1100" dirty="0"/>
          </a:p>
          <a:p>
            <a:r>
              <a:rPr lang="en-US" sz="1100" dirty="0">
                <a:latin typeface="Consolas" panose="020B0609020204030204" pitchFamily="49" charset="0"/>
                <a:cs typeface="Consolas" panose="020B0609020204030204" pitchFamily="49" charset="0"/>
              </a:rPr>
              <a:t>Based on the presented symptoms, the patient has a range of concerning features including headache, fatigue, lightheadedness, watery diarrhea, hematochezia, dizziness, sudden speech loss, and dark </a:t>
            </a:r>
            <a:r>
              <a:rPr lang="en-US" sz="1100" dirty="0" err="1">
                <a:latin typeface="Consolas" panose="020B0609020204030204" pitchFamily="49" charset="0"/>
                <a:cs typeface="Consolas" panose="020B0609020204030204" pitchFamily="49" charset="0"/>
              </a:rPr>
              <a:t>redtinged</a:t>
            </a:r>
            <a:r>
              <a:rPr lang="en-US" sz="1100" dirty="0">
                <a:latin typeface="Consolas" panose="020B0609020204030204" pitchFamily="49" charset="0"/>
                <a:cs typeface="Consolas" panose="020B0609020204030204" pitchFamily="49" charset="0"/>
              </a:rPr>
              <a:t> urine. The combination of these symptoms may indicate a systemic condition, such as an infection or autoimmune disorder, that is affecting multiple organ systems. The sudden onset of dizziness and speech loss are particularly concerning and could indicate a transient ischemic attack (TIA) or other neurological condition. Further evaluation, including physical examination and diagnostic tests, would be necessary to determine the underlying cause of these symptoms. </a:t>
            </a:r>
          </a:p>
          <a:p>
            <a:endParaRPr lang="en-US" sz="1100" dirty="0"/>
          </a:p>
          <a:p>
            <a:endParaRPr lang="en-US" sz="1100" dirty="0"/>
          </a:p>
          <a:p>
            <a:r>
              <a:rPr lang="en-US" sz="1100" b="1" dirty="0"/>
              <a:t>What should be done next in order to diagnose this patient? </a:t>
            </a:r>
          </a:p>
          <a:p>
            <a:r>
              <a:rPr lang="en-US" sz="1100" dirty="0">
                <a:latin typeface="Consolas" panose="020B0609020204030204" pitchFamily="49" charset="0"/>
                <a:cs typeface="Consolas" panose="020B0609020204030204" pitchFamily="49" charset="0"/>
              </a:rPr>
              <a:t>The next steps in diagnosing this patient would include a thorough physical examination, taking a detailed history, and conducting diagnostic tests. These could include: 1. A neurological examination to assess for any deficits or abnormalities that could suggest a neurological condition, such as a transient ischemic attack (TIA). 2. Laboratory tests to evaluate for infection, inflammation, and other systemic conditions. These may include a complete blood count (CBC), erythrocyte sedimentation rate (ESR), C-reactive protein (CRP), liver and kidney function tests, and a urinalysis. 3. Imaging studies, such as computed tomography (CT) scan or magnetic resonance imaging (MRI) of the head to evaluate for any structural abnormalities that could explain the patient's symptoms. 4. Electrocardiogram (ECG) and/or echocardiogram to assess for any cardiac abnormalities that could be contributing to the patient's symptoms.</a:t>
            </a:r>
          </a:p>
        </p:txBody>
      </p:sp>
      <p:pic>
        <p:nvPicPr>
          <p:cNvPr id="3" name="Picture 2" descr="A screenshot of a medical website&#10;&#10;Description automatically generated">
            <a:extLst>
              <a:ext uri="{FF2B5EF4-FFF2-40B4-BE49-F238E27FC236}">
                <a16:creationId xmlns:a16="http://schemas.microsoft.com/office/drawing/2014/main" id="{B5790510-B4A7-88ED-8A3F-5BF7B854B1F7}"/>
              </a:ext>
            </a:extLst>
          </p:cNvPr>
          <p:cNvPicPr>
            <a:picLocks noChangeAspect="1"/>
          </p:cNvPicPr>
          <p:nvPr/>
        </p:nvPicPr>
        <p:blipFill>
          <a:blip r:embed="rId3"/>
          <a:stretch>
            <a:fillRect/>
          </a:stretch>
        </p:blipFill>
        <p:spPr>
          <a:xfrm>
            <a:off x="2389419" y="1962150"/>
            <a:ext cx="4354164" cy="1725415"/>
          </a:xfrm>
          <a:prstGeom prst="rect">
            <a:avLst/>
          </a:prstGeom>
          <a:solidFill>
            <a:schemeClr val="bg1">
              <a:lumMod val="65000"/>
            </a:schemeClr>
          </a:solidFill>
          <a:ln w="44450">
            <a:solidFill>
              <a:schemeClr val="tx1"/>
            </a:solidFill>
          </a:ln>
        </p:spPr>
      </p:pic>
      <p:sp>
        <p:nvSpPr>
          <p:cNvPr id="4" name="TextBox 3">
            <a:extLst>
              <a:ext uri="{FF2B5EF4-FFF2-40B4-BE49-F238E27FC236}">
                <a16:creationId xmlns:a16="http://schemas.microsoft.com/office/drawing/2014/main" id="{41D22646-C330-1ADB-952B-C6610F49BCE7}"/>
              </a:ext>
            </a:extLst>
          </p:cNvPr>
          <p:cNvSpPr txBox="1"/>
          <p:nvPr/>
        </p:nvSpPr>
        <p:spPr>
          <a:xfrm>
            <a:off x="0" y="4866501"/>
            <a:ext cx="6553200" cy="276999"/>
          </a:xfrm>
          <a:prstGeom prst="rect">
            <a:avLst/>
          </a:prstGeom>
          <a:noFill/>
        </p:spPr>
        <p:txBody>
          <a:bodyPr wrap="square" rtlCol="0">
            <a:spAutoFit/>
          </a:bodyPr>
          <a:lstStyle/>
          <a:p>
            <a:r>
              <a:rPr lang="en-US" sz="1200" dirty="0">
                <a:hlinkClick r:id="rId4"/>
              </a:rPr>
              <a:t>https://</a:t>
            </a:r>
            <a:r>
              <a:rPr lang="en-US" sz="1200" dirty="0" err="1">
                <a:hlinkClick r:id="rId4"/>
              </a:rPr>
              <a:t>www.nejm.org</a:t>
            </a:r>
            <a:r>
              <a:rPr lang="en-US" sz="1200" dirty="0">
                <a:hlinkClick r:id="rId4"/>
              </a:rPr>
              <a:t>/</a:t>
            </a:r>
            <a:r>
              <a:rPr lang="en-US" sz="1200" dirty="0" err="1">
                <a:hlinkClick r:id="rId4"/>
              </a:rPr>
              <a:t>doi</a:t>
            </a:r>
            <a:r>
              <a:rPr lang="en-US" sz="1200" dirty="0">
                <a:hlinkClick r:id="rId4"/>
              </a:rPr>
              <a:t>/full/10.1056/NEJMsr2214184</a:t>
            </a:r>
            <a:endParaRPr lang="en-US" sz="1200" dirty="0"/>
          </a:p>
        </p:txBody>
      </p:sp>
    </p:spTree>
    <p:extLst>
      <p:ext uri="{BB962C8B-B14F-4D97-AF65-F5344CB8AC3E}">
        <p14:creationId xmlns:p14="http://schemas.microsoft.com/office/powerpoint/2010/main" val="2635323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2102F-C833-7EA7-3A51-4C8DD6C2F7AC}"/>
              </a:ext>
            </a:extLst>
          </p:cNvPr>
          <p:cNvSpPr>
            <a:spLocks noGrp="1"/>
          </p:cNvSpPr>
          <p:nvPr>
            <p:ph type="title"/>
          </p:nvPr>
        </p:nvSpPr>
        <p:spPr/>
        <p:txBody>
          <a:bodyPr/>
          <a:lstStyle/>
          <a:p>
            <a:r>
              <a:rPr lang="en-US" dirty="0"/>
              <a:t>3. Demographic Shift</a:t>
            </a:r>
          </a:p>
        </p:txBody>
      </p:sp>
      <p:sp>
        <p:nvSpPr>
          <p:cNvPr id="5" name="Content Placeholder 4">
            <a:extLst>
              <a:ext uri="{FF2B5EF4-FFF2-40B4-BE49-F238E27FC236}">
                <a16:creationId xmlns:a16="http://schemas.microsoft.com/office/drawing/2014/main" id="{2DB301CF-DB36-53B0-8B0E-112D0F8593D0}"/>
              </a:ext>
            </a:extLst>
          </p:cNvPr>
          <p:cNvSpPr>
            <a:spLocks noGrp="1"/>
          </p:cNvSpPr>
          <p:nvPr>
            <p:ph sz="quarter" idx="10"/>
          </p:nvPr>
        </p:nvSpPr>
        <p:spPr>
          <a:xfrm>
            <a:off x="457200" y="1428750"/>
            <a:ext cx="8229600" cy="3429000"/>
          </a:xfrm>
        </p:spPr>
        <p:txBody>
          <a:bodyPr/>
          <a:lstStyle/>
          <a:p>
            <a:pPr marL="285750" indent="-285750" rtl="0" fontAlgn="base">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rPr>
              <a:t>Remote monitoring</a:t>
            </a:r>
          </a:p>
          <a:p>
            <a:pPr marL="285750" indent="-285750" rtl="0" fontAlgn="base">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rPr>
              <a:t>Fall detection</a:t>
            </a:r>
          </a:p>
          <a:p>
            <a:pPr marL="285750" indent="-28575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Arial" panose="020B0604020202020204" pitchFamily="34" charset="0"/>
              </a:rPr>
              <a:t>Rx management</a:t>
            </a:r>
          </a:p>
          <a:p>
            <a:pPr marL="285750" indent="-28575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Arial" panose="020B0604020202020204" pitchFamily="34" charset="0"/>
              </a:rPr>
              <a:t>Cognitive assessments</a:t>
            </a:r>
          </a:p>
          <a:p>
            <a:pPr marL="285750" indent="-285750" rtl="0" fontAlgn="base">
              <a:spcBef>
                <a:spcPts val="0"/>
              </a:spcBef>
              <a:spcAft>
                <a:spcPts val="0"/>
              </a:spcAft>
              <a:buFont typeface="Arial" panose="020B0604020202020204" pitchFamily="34" charset="0"/>
              <a:buChar char="•"/>
            </a:pPr>
            <a:r>
              <a:rPr lang="en-US" sz="2000" dirty="0">
                <a:solidFill>
                  <a:srgbClr val="000000"/>
                </a:solidFill>
                <a:latin typeface="Arial" panose="020B0604020202020204" pitchFamily="34" charset="0"/>
              </a:rPr>
              <a:t>Cognitive therapy </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0" indent="0" rtl="0" fontAlgn="base">
              <a:spcBef>
                <a:spcPts val="0"/>
              </a:spcBef>
              <a:spcAft>
                <a:spcPts val="0"/>
              </a:spcAft>
            </a:pPr>
            <a:r>
              <a:rPr lang="en-US" sz="1800" b="0" i="0" u="none" strike="noStrike" dirty="0">
                <a:solidFill>
                  <a:srgbClr val="000000"/>
                </a:solidFill>
                <a:effectLst/>
                <a:latin typeface="Arial" panose="020B0604020202020204" pitchFamily="34" charset="0"/>
              </a:rPr>
              <a:t> </a:t>
            </a:r>
            <a:endParaRPr lang="en-US" dirty="0"/>
          </a:p>
        </p:txBody>
      </p:sp>
      <p:sp>
        <p:nvSpPr>
          <p:cNvPr id="3" name="Slide Number Placeholder 2">
            <a:extLst>
              <a:ext uri="{FF2B5EF4-FFF2-40B4-BE49-F238E27FC236}">
                <a16:creationId xmlns:a16="http://schemas.microsoft.com/office/drawing/2014/main" id="{A5A7DFEA-ED20-5410-1E36-A8B818195673}"/>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46</a:t>
            </a:fld>
            <a:endParaRPr lang="en-US" dirty="0"/>
          </a:p>
        </p:txBody>
      </p:sp>
      <p:pic>
        <p:nvPicPr>
          <p:cNvPr id="2052" name="Picture 4" descr="The elderly population is growing rapidly and living longer.">
            <a:extLst>
              <a:ext uri="{FF2B5EF4-FFF2-40B4-BE49-F238E27FC236}">
                <a16:creationId xmlns:a16="http://schemas.microsoft.com/office/drawing/2014/main" id="{F90AC604-62DE-F82D-C0E5-29C930334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005" y="60590"/>
            <a:ext cx="3441381" cy="25810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73B73A-F52D-0010-CE68-E7978E10A0D1}"/>
              </a:ext>
            </a:extLst>
          </p:cNvPr>
          <p:cNvSpPr txBox="1"/>
          <p:nvPr/>
        </p:nvSpPr>
        <p:spPr>
          <a:xfrm>
            <a:off x="76200" y="4473773"/>
            <a:ext cx="5928526" cy="276999"/>
          </a:xfrm>
          <a:prstGeom prst="rect">
            <a:avLst/>
          </a:prstGeom>
          <a:noFill/>
        </p:spPr>
        <p:txBody>
          <a:bodyPr wrap="square">
            <a:spAutoFit/>
          </a:bodyPr>
          <a:lstStyle/>
          <a:p>
            <a:r>
              <a:rPr lang="en-US" sz="1200" dirty="0">
                <a:hlinkClick r:id="rId4"/>
              </a:rPr>
              <a:t>https://</a:t>
            </a:r>
            <a:r>
              <a:rPr lang="en-US" sz="1200" dirty="0" err="1">
                <a:hlinkClick r:id="rId4"/>
              </a:rPr>
              <a:t>www.pgpf.org</a:t>
            </a:r>
            <a:r>
              <a:rPr lang="en-US" sz="1200" dirty="0">
                <a:hlinkClick r:id="rId4"/>
              </a:rPr>
              <a:t>/chart-archive/0045_elderly-population-trends</a:t>
            </a:r>
            <a:endParaRPr lang="en-US" sz="1200" dirty="0"/>
          </a:p>
        </p:txBody>
      </p:sp>
      <p:pic>
        <p:nvPicPr>
          <p:cNvPr id="6" name="Picture 5" descr="A graph showing the birth rate of a population&#10;&#10;Description automatically generated">
            <a:extLst>
              <a:ext uri="{FF2B5EF4-FFF2-40B4-BE49-F238E27FC236}">
                <a16:creationId xmlns:a16="http://schemas.microsoft.com/office/drawing/2014/main" id="{3160607E-5951-2767-50A6-712079B9596E}"/>
              </a:ext>
            </a:extLst>
          </p:cNvPr>
          <p:cNvPicPr>
            <a:picLocks noChangeAspect="1"/>
          </p:cNvPicPr>
          <p:nvPr/>
        </p:nvPicPr>
        <p:blipFill>
          <a:blip r:embed="rId5"/>
          <a:stretch>
            <a:fillRect/>
          </a:stretch>
        </p:blipFill>
        <p:spPr>
          <a:xfrm>
            <a:off x="5601805" y="2675883"/>
            <a:ext cx="3262795" cy="2467617"/>
          </a:xfrm>
          <a:prstGeom prst="rect">
            <a:avLst/>
          </a:prstGeom>
        </p:spPr>
      </p:pic>
    </p:spTree>
    <p:extLst>
      <p:ext uri="{BB962C8B-B14F-4D97-AF65-F5344CB8AC3E}">
        <p14:creationId xmlns:p14="http://schemas.microsoft.com/office/powerpoint/2010/main" val="713559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7395-973F-6ACC-2363-5E0E0A6ED136}"/>
              </a:ext>
            </a:extLst>
          </p:cNvPr>
          <p:cNvSpPr>
            <a:spLocks noGrp="1"/>
          </p:cNvSpPr>
          <p:nvPr>
            <p:ph type="title"/>
          </p:nvPr>
        </p:nvSpPr>
        <p:spPr/>
        <p:txBody>
          <a:bodyPr/>
          <a:lstStyle/>
          <a:p>
            <a:r>
              <a:rPr lang="en-US" dirty="0"/>
              <a:t>4. AI &gt; Humans? </a:t>
            </a:r>
          </a:p>
        </p:txBody>
      </p:sp>
      <p:sp>
        <p:nvSpPr>
          <p:cNvPr id="3" name="Slide Number Placeholder 2">
            <a:extLst>
              <a:ext uri="{FF2B5EF4-FFF2-40B4-BE49-F238E27FC236}">
                <a16:creationId xmlns:a16="http://schemas.microsoft.com/office/drawing/2014/main" id="{DA070E1A-2CC6-05C3-7843-DD9BCA46BAAD}"/>
              </a:ext>
            </a:extLst>
          </p:cNvPr>
          <p:cNvSpPr>
            <a:spLocks noGrp="1"/>
          </p:cNvSpPr>
          <p:nvPr>
            <p:ph type="sldNum" sz="quarter" idx="10"/>
          </p:nvPr>
        </p:nvSpPr>
        <p:spPr/>
        <p:txBody>
          <a:bodyPr/>
          <a:lstStyle/>
          <a:p>
            <a:fld id="{86CB4B4D-7CA3-9044-876B-883B54F8677D}" type="slidenum">
              <a:rPr lang="en-US" smtClean="0"/>
              <a:pPr/>
              <a:t>47</a:t>
            </a:fld>
            <a:endParaRPr lang="en-US" dirty="0"/>
          </a:p>
        </p:txBody>
      </p:sp>
      <p:pic>
        <p:nvPicPr>
          <p:cNvPr id="5122" name="Picture 2">
            <a:extLst>
              <a:ext uri="{FF2B5EF4-FFF2-40B4-BE49-F238E27FC236}">
                <a16:creationId xmlns:a16="http://schemas.microsoft.com/office/drawing/2014/main" id="{B4184648-929C-5845-55E0-1B285F09F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306005"/>
            <a:ext cx="3886200" cy="21488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2987BA4-FCFF-726E-65F5-22C6C74B2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76350"/>
            <a:ext cx="395979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0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screenshot of a medical review&#10;&#10;Description automatically generated">
            <a:extLst>
              <a:ext uri="{FF2B5EF4-FFF2-40B4-BE49-F238E27FC236}">
                <a16:creationId xmlns:a16="http://schemas.microsoft.com/office/drawing/2014/main" id="{D5A9D141-32E6-A0D3-9B16-56BCD023C5E8}"/>
              </a:ext>
            </a:extLst>
          </p:cNvPr>
          <p:cNvPicPr>
            <a:picLocks noChangeAspect="1"/>
          </p:cNvPicPr>
          <p:nvPr/>
        </p:nvPicPr>
        <p:blipFill>
          <a:blip r:embed="rId3"/>
          <a:stretch>
            <a:fillRect/>
          </a:stretch>
        </p:blipFill>
        <p:spPr>
          <a:xfrm>
            <a:off x="1219200" y="73333"/>
            <a:ext cx="6908374" cy="4996833"/>
          </a:xfrm>
          <a:prstGeom prst="rect">
            <a:avLst/>
          </a:prstGeom>
        </p:spPr>
      </p:pic>
    </p:spTree>
    <p:extLst>
      <p:ext uri="{BB962C8B-B14F-4D97-AF65-F5344CB8AC3E}">
        <p14:creationId xmlns:p14="http://schemas.microsoft.com/office/powerpoint/2010/main" val="1909354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2B87-8BB6-F05C-3DE9-1AF8BE3E50F9}"/>
              </a:ext>
            </a:extLst>
          </p:cNvPr>
          <p:cNvSpPr>
            <a:spLocks noGrp="1"/>
          </p:cNvSpPr>
          <p:nvPr>
            <p:ph type="title"/>
          </p:nvPr>
        </p:nvSpPr>
        <p:spPr/>
        <p:txBody>
          <a:bodyPr/>
          <a:lstStyle/>
          <a:p>
            <a:r>
              <a:rPr lang="en-US" dirty="0"/>
              <a:t>Today</a:t>
            </a:r>
          </a:p>
        </p:txBody>
      </p:sp>
      <p:sp>
        <p:nvSpPr>
          <p:cNvPr id="4" name="Content Placeholder 3">
            <a:extLst>
              <a:ext uri="{FF2B5EF4-FFF2-40B4-BE49-F238E27FC236}">
                <a16:creationId xmlns:a16="http://schemas.microsoft.com/office/drawing/2014/main" id="{A78860FE-B130-5D8E-5C4D-8055D427F8EE}"/>
              </a:ext>
            </a:extLst>
          </p:cNvPr>
          <p:cNvSpPr>
            <a:spLocks noGrp="1"/>
          </p:cNvSpPr>
          <p:nvPr>
            <p:ph sz="quarter" idx="10"/>
          </p:nvPr>
        </p:nvSpPr>
        <p:spPr/>
        <p:txBody>
          <a:bodyPr/>
          <a:lstStyle/>
          <a:p>
            <a:r>
              <a:rPr lang="en-US" sz="1600" dirty="0">
                <a:solidFill>
                  <a:schemeClr val="bg1">
                    <a:lumMod val="65000"/>
                  </a:schemeClr>
                </a:solidFill>
              </a:rPr>
              <a:t>Motivation</a:t>
            </a:r>
          </a:p>
          <a:p>
            <a:r>
              <a:rPr lang="en-US" sz="1600" dirty="0">
                <a:solidFill>
                  <a:schemeClr val="bg1">
                    <a:lumMod val="65000"/>
                  </a:schemeClr>
                </a:solidFill>
              </a:rPr>
              <a:t>Course Logistics </a:t>
            </a:r>
          </a:p>
          <a:p>
            <a:r>
              <a:rPr lang="en-US" sz="1600" dirty="0">
                <a:solidFill>
                  <a:schemeClr val="bg1">
                    <a:lumMod val="65000"/>
                  </a:schemeClr>
                </a:solidFill>
              </a:rPr>
              <a:t>MLH as an Academic Discipline</a:t>
            </a:r>
          </a:p>
          <a:p>
            <a:r>
              <a:rPr lang="en-US" sz="1600" dirty="0">
                <a:solidFill>
                  <a:schemeClr val="bg1">
                    <a:lumMod val="65000"/>
                  </a:schemeClr>
                </a:solidFill>
              </a:rPr>
              <a:t>US Healthcare System: High Order Bits</a:t>
            </a:r>
          </a:p>
          <a:p>
            <a:r>
              <a:rPr lang="en-US" sz="1600" dirty="0">
                <a:solidFill>
                  <a:schemeClr val="bg1">
                    <a:lumMod val="65000"/>
                  </a:schemeClr>
                </a:solidFill>
              </a:rPr>
              <a:t>Last 100 Years</a:t>
            </a:r>
          </a:p>
          <a:p>
            <a:r>
              <a:rPr lang="en-US" sz="1600" dirty="0">
                <a:solidFill>
                  <a:schemeClr val="bg1">
                    <a:lumMod val="65000"/>
                  </a:schemeClr>
                </a:solidFill>
              </a:rPr>
              <a:t>Next 100 Years</a:t>
            </a:r>
          </a:p>
          <a:p>
            <a:r>
              <a:rPr lang="en-US" sz="1600" b="1" dirty="0"/>
              <a:t>What Makes MLH Unique?</a:t>
            </a:r>
          </a:p>
          <a:p>
            <a:r>
              <a:rPr lang="en-US" sz="1600" dirty="0">
                <a:solidFill>
                  <a:schemeClr val="bg1">
                    <a:lumMod val="65000"/>
                  </a:schemeClr>
                </a:solidFill>
              </a:rPr>
              <a:t>Why Pittsburgh? </a:t>
            </a:r>
          </a:p>
        </p:txBody>
      </p:sp>
      <p:sp>
        <p:nvSpPr>
          <p:cNvPr id="3" name="Slide Number Placeholder 2">
            <a:extLst>
              <a:ext uri="{FF2B5EF4-FFF2-40B4-BE49-F238E27FC236}">
                <a16:creationId xmlns:a16="http://schemas.microsoft.com/office/drawing/2014/main" id="{A24D79EB-B816-ADBF-325A-81FD1A3F5236}"/>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49</a:t>
            </a:fld>
            <a:endParaRPr lang="en-US" dirty="0"/>
          </a:p>
        </p:txBody>
      </p:sp>
    </p:spTree>
    <p:extLst>
      <p:ext uri="{BB962C8B-B14F-4D97-AF65-F5344CB8AC3E}">
        <p14:creationId xmlns:p14="http://schemas.microsoft.com/office/powerpoint/2010/main" val="1463303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90B74C-B907-BD0B-CDB9-201C2FB14773}"/>
              </a:ext>
            </a:extLst>
          </p:cNvPr>
          <p:cNvPicPr>
            <a:picLocks noChangeAspect="1"/>
          </p:cNvPicPr>
          <p:nvPr/>
        </p:nvPicPr>
        <p:blipFill>
          <a:blip r:embed="rId3"/>
          <a:stretch>
            <a:fillRect/>
          </a:stretch>
        </p:blipFill>
        <p:spPr>
          <a:xfrm>
            <a:off x="1600200" y="57150"/>
            <a:ext cx="6136593" cy="4400470"/>
          </a:xfrm>
          <a:prstGeom prst="rect">
            <a:avLst/>
          </a:prstGeom>
          <a:ln w="34925">
            <a:noFill/>
          </a:ln>
        </p:spPr>
      </p:pic>
      <p:sp>
        <p:nvSpPr>
          <p:cNvPr id="3" name="TextBox 2">
            <a:extLst>
              <a:ext uri="{FF2B5EF4-FFF2-40B4-BE49-F238E27FC236}">
                <a16:creationId xmlns:a16="http://schemas.microsoft.com/office/drawing/2014/main" id="{66325198-B770-F3BB-B0DD-BE843BD4D350}"/>
              </a:ext>
            </a:extLst>
          </p:cNvPr>
          <p:cNvSpPr txBox="1"/>
          <p:nvPr/>
        </p:nvSpPr>
        <p:spPr>
          <a:xfrm>
            <a:off x="76200" y="4552950"/>
            <a:ext cx="2271135" cy="276999"/>
          </a:xfrm>
          <a:prstGeom prst="rect">
            <a:avLst/>
          </a:prstGeom>
          <a:noFill/>
        </p:spPr>
        <p:txBody>
          <a:bodyPr wrap="none" rtlCol="0">
            <a:spAutoFit/>
          </a:bodyPr>
          <a:lstStyle/>
          <a:p>
            <a:r>
              <a:rPr lang="en-US" sz="1200" dirty="0">
                <a:hlinkClick r:id="rId4"/>
              </a:rPr>
              <a:t>https://</a:t>
            </a:r>
            <a:r>
              <a:rPr lang="en-US" sz="1200" dirty="0" err="1">
                <a:hlinkClick r:id="rId4"/>
              </a:rPr>
              <a:t>arxiv.org</a:t>
            </a:r>
            <a:r>
              <a:rPr lang="en-US" sz="1200" dirty="0">
                <a:hlinkClick r:id="rId4"/>
              </a:rPr>
              <a:t>/abs/2006.08765</a:t>
            </a:r>
            <a:endParaRPr lang="en-US" sz="1200" dirty="0"/>
          </a:p>
        </p:txBody>
      </p:sp>
    </p:spTree>
    <p:extLst>
      <p:ext uri="{BB962C8B-B14F-4D97-AF65-F5344CB8AC3E}">
        <p14:creationId xmlns:p14="http://schemas.microsoft.com/office/powerpoint/2010/main" val="1036366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01AB-F96F-15F8-DBEF-5D00C52BC248}"/>
              </a:ext>
            </a:extLst>
          </p:cNvPr>
          <p:cNvSpPr>
            <a:spLocks noGrp="1"/>
          </p:cNvSpPr>
          <p:nvPr>
            <p:ph type="title"/>
          </p:nvPr>
        </p:nvSpPr>
        <p:spPr/>
        <p:txBody>
          <a:bodyPr/>
          <a:lstStyle/>
          <a:p>
            <a:r>
              <a:rPr lang="en-US" dirty="0"/>
              <a:t>Problem 1: Sparsity of Training Data</a:t>
            </a:r>
          </a:p>
        </p:txBody>
      </p:sp>
      <p:sp>
        <p:nvSpPr>
          <p:cNvPr id="3" name="Slide Number Placeholder 2">
            <a:extLst>
              <a:ext uri="{FF2B5EF4-FFF2-40B4-BE49-F238E27FC236}">
                <a16:creationId xmlns:a16="http://schemas.microsoft.com/office/drawing/2014/main" id="{CF83D0C6-9666-43C0-6A34-D341BBE8B521}"/>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50</a:t>
            </a:fld>
            <a:endParaRPr lang="en-US" dirty="0"/>
          </a:p>
        </p:txBody>
      </p:sp>
      <p:cxnSp>
        <p:nvCxnSpPr>
          <p:cNvPr id="9" name="Straight Connector 8">
            <a:extLst>
              <a:ext uri="{FF2B5EF4-FFF2-40B4-BE49-F238E27FC236}">
                <a16:creationId xmlns:a16="http://schemas.microsoft.com/office/drawing/2014/main" id="{C01A3BF7-602B-65A8-B182-FC05AF9C0A7B}"/>
              </a:ext>
            </a:extLst>
          </p:cNvPr>
          <p:cNvCxnSpPr>
            <a:cxnSpLocks/>
          </p:cNvCxnSpPr>
          <p:nvPr/>
        </p:nvCxnSpPr>
        <p:spPr bwMode="auto">
          <a:xfrm>
            <a:off x="4114800" y="1802399"/>
            <a:ext cx="0" cy="2209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70E4A50D-6A9C-F3A0-1D8C-F52F40079AA5}"/>
              </a:ext>
            </a:extLst>
          </p:cNvPr>
          <p:cNvCxnSpPr>
            <a:cxnSpLocks/>
          </p:cNvCxnSpPr>
          <p:nvPr/>
        </p:nvCxnSpPr>
        <p:spPr bwMode="auto">
          <a:xfrm>
            <a:off x="1854693" y="2869199"/>
            <a:ext cx="472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TextBox 11">
            <a:extLst>
              <a:ext uri="{FF2B5EF4-FFF2-40B4-BE49-F238E27FC236}">
                <a16:creationId xmlns:a16="http://schemas.microsoft.com/office/drawing/2014/main" id="{3469C773-BAB9-2372-825E-6D0FAAFB637D}"/>
              </a:ext>
            </a:extLst>
          </p:cNvPr>
          <p:cNvSpPr txBox="1"/>
          <p:nvPr/>
        </p:nvSpPr>
        <p:spPr>
          <a:xfrm>
            <a:off x="6705600" y="2716799"/>
            <a:ext cx="968661" cy="338554"/>
          </a:xfrm>
          <a:prstGeom prst="rect">
            <a:avLst/>
          </a:prstGeom>
          <a:noFill/>
        </p:spPr>
        <p:txBody>
          <a:bodyPr wrap="square" rtlCol="0">
            <a:spAutoFit/>
          </a:bodyPr>
          <a:lstStyle/>
          <a:p>
            <a:r>
              <a:rPr lang="en-US" sz="1600" b="1" dirty="0"/>
              <a:t>PUBLIC</a:t>
            </a:r>
          </a:p>
        </p:txBody>
      </p:sp>
      <p:sp>
        <p:nvSpPr>
          <p:cNvPr id="13" name="TextBox 12">
            <a:extLst>
              <a:ext uri="{FF2B5EF4-FFF2-40B4-BE49-F238E27FC236}">
                <a16:creationId xmlns:a16="http://schemas.microsoft.com/office/drawing/2014/main" id="{F60DB215-BB50-E3C5-7E49-C82DDF1AB645}"/>
              </a:ext>
            </a:extLst>
          </p:cNvPr>
          <p:cNvSpPr txBox="1"/>
          <p:nvPr/>
        </p:nvSpPr>
        <p:spPr>
          <a:xfrm>
            <a:off x="533400" y="2716799"/>
            <a:ext cx="1413035" cy="338554"/>
          </a:xfrm>
          <a:prstGeom prst="rect">
            <a:avLst/>
          </a:prstGeom>
          <a:noFill/>
        </p:spPr>
        <p:txBody>
          <a:bodyPr wrap="square" rtlCol="0">
            <a:spAutoFit/>
          </a:bodyPr>
          <a:lstStyle/>
          <a:p>
            <a:r>
              <a:rPr lang="en-US" sz="1600" b="1" dirty="0"/>
              <a:t>PROPRIETARY</a:t>
            </a:r>
          </a:p>
        </p:txBody>
      </p:sp>
      <p:sp>
        <p:nvSpPr>
          <p:cNvPr id="14" name="TextBox 13">
            <a:extLst>
              <a:ext uri="{FF2B5EF4-FFF2-40B4-BE49-F238E27FC236}">
                <a16:creationId xmlns:a16="http://schemas.microsoft.com/office/drawing/2014/main" id="{303F6A50-69D8-8072-4D07-4C71E36D586C}"/>
              </a:ext>
            </a:extLst>
          </p:cNvPr>
          <p:cNvSpPr txBox="1"/>
          <p:nvPr/>
        </p:nvSpPr>
        <p:spPr>
          <a:xfrm>
            <a:off x="3810000" y="1421399"/>
            <a:ext cx="968661" cy="338554"/>
          </a:xfrm>
          <a:prstGeom prst="rect">
            <a:avLst/>
          </a:prstGeom>
          <a:noFill/>
        </p:spPr>
        <p:txBody>
          <a:bodyPr wrap="square" rtlCol="0">
            <a:spAutoFit/>
          </a:bodyPr>
          <a:lstStyle/>
          <a:p>
            <a:r>
              <a:rPr lang="en-US" sz="1600" b="1" dirty="0"/>
              <a:t>TEXT</a:t>
            </a:r>
          </a:p>
        </p:txBody>
      </p:sp>
      <p:sp>
        <p:nvSpPr>
          <p:cNvPr id="19" name="TextBox 18">
            <a:extLst>
              <a:ext uri="{FF2B5EF4-FFF2-40B4-BE49-F238E27FC236}">
                <a16:creationId xmlns:a16="http://schemas.microsoft.com/office/drawing/2014/main" id="{55B90A0F-802E-9DE5-CE30-0D254DA14F98}"/>
              </a:ext>
            </a:extLst>
          </p:cNvPr>
          <p:cNvSpPr txBox="1"/>
          <p:nvPr/>
        </p:nvSpPr>
        <p:spPr>
          <a:xfrm>
            <a:off x="3732562" y="4061996"/>
            <a:ext cx="968661" cy="338554"/>
          </a:xfrm>
          <a:prstGeom prst="rect">
            <a:avLst/>
          </a:prstGeom>
          <a:noFill/>
        </p:spPr>
        <p:txBody>
          <a:bodyPr wrap="square" rtlCol="0">
            <a:spAutoFit/>
          </a:bodyPr>
          <a:lstStyle/>
          <a:p>
            <a:r>
              <a:rPr lang="en-US" sz="1600" b="1" dirty="0"/>
              <a:t>IMAGES</a:t>
            </a:r>
          </a:p>
        </p:txBody>
      </p:sp>
      <p:sp>
        <p:nvSpPr>
          <p:cNvPr id="20" name="TextBox 19">
            <a:extLst>
              <a:ext uri="{FF2B5EF4-FFF2-40B4-BE49-F238E27FC236}">
                <a16:creationId xmlns:a16="http://schemas.microsoft.com/office/drawing/2014/main" id="{03FE46C4-C514-163C-E303-6BE986FD87E1}"/>
              </a:ext>
            </a:extLst>
          </p:cNvPr>
          <p:cNvSpPr txBox="1"/>
          <p:nvPr/>
        </p:nvSpPr>
        <p:spPr>
          <a:xfrm>
            <a:off x="2150054" y="3283835"/>
            <a:ext cx="1355158" cy="261610"/>
          </a:xfrm>
          <a:prstGeom prst="rect">
            <a:avLst/>
          </a:prstGeom>
          <a:noFill/>
        </p:spPr>
        <p:txBody>
          <a:bodyPr wrap="square" rtlCol="0">
            <a:spAutoFit/>
          </a:bodyPr>
          <a:lstStyle/>
          <a:p>
            <a:r>
              <a:rPr lang="en-US" sz="1100" dirty="0">
                <a:solidFill>
                  <a:srgbClr val="FF0000"/>
                </a:solidFill>
                <a:latin typeface="Consolas" panose="020B0609020204030204" pitchFamily="49" charset="0"/>
                <a:cs typeface="Consolas" panose="020B0609020204030204" pitchFamily="49" charset="0"/>
              </a:rPr>
              <a:t>JFT300M (300M)</a:t>
            </a:r>
          </a:p>
        </p:txBody>
      </p:sp>
      <p:sp>
        <p:nvSpPr>
          <p:cNvPr id="21" name="TextBox 20">
            <a:extLst>
              <a:ext uri="{FF2B5EF4-FFF2-40B4-BE49-F238E27FC236}">
                <a16:creationId xmlns:a16="http://schemas.microsoft.com/office/drawing/2014/main" id="{41483457-CC0E-C37C-FE9D-A1222891148F}"/>
              </a:ext>
            </a:extLst>
          </p:cNvPr>
          <p:cNvSpPr txBox="1"/>
          <p:nvPr/>
        </p:nvSpPr>
        <p:spPr>
          <a:xfrm>
            <a:off x="5105400" y="3283835"/>
            <a:ext cx="1295396" cy="261610"/>
          </a:xfrm>
          <a:prstGeom prst="rect">
            <a:avLst/>
          </a:prstGeom>
          <a:noFill/>
        </p:spPr>
        <p:txBody>
          <a:bodyPr wrap="square" rtlCol="0">
            <a:spAutoFit/>
          </a:bodyPr>
          <a:lstStyle/>
          <a:p>
            <a:r>
              <a:rPr lang="en-US" sz="1100" dirty="0">
                <a:solidFill>
                  <a:srgbClr val="FF0000"/>
                </a:solidFill>
                <a:latin typeface="Consolas" panose="020B0609020204030204" pitchFamily="49" charset="0"/>
                <a:cs typeface="Consolas" panose="020B0609020204030204" pitchFamily="49" charset="0"/>
              </a:rPr>
              <a:t>ImageNet (14M)</a:t>
            </a:r>
          </a:p>
        </p:txBody>
      </p:sp>
      <p:sp>
        <p:nvSpPr>
          <p:cNvPr id="22" name="TextBox 21">
            <a:extLst>
              <a:ext uri="{FF2B5EF4-FFF2-40B4-BE49-F238E27FC236}">
                <a16:creationId xmlns:a16="http://schemas.microsoft.com/office/drawing/2014/main" id="{45E48FDB-AAE7-1C88-FA9B-719992E01749}"/>
              </a:ext>
            </a:extLst>
          </p:cNvPr>
          <p:cNvSpPr txBox="1"/>
          <p:nvPr/>
        </p:nvSpPr>
        <p:spPr>
          <a:xfrm>
            <a:off x="5072852" y="1973584"/>
            <a:ext cx="1637927" cy="261610"/>
          </a:xfrm>
          <a:prstGeom prst="rect">
            <a:avLst/>
          </a:prstGeom>
          <a:noFill/>
        </p:spPr>
        <p:txBody>
          <a:bodyPr wrap="square" rtlCol="0">
            <a:spAutoFit/>
          </a:bodyPr>
          <a:lstStyle/>
          <a:p>
            <a:r>
              <a:rPr lang="en-US" sz="1100" dirty="0" err="1">
                <a:solidFill>
                  <a:srgbClr val="FF0000"/>
                </a:solidFill>
                <a:latin typeface="Consolas" panose="020B0609020204030204" pitchFamily="49" charset="0"/>
                <a:cs typeface="Consolas" panose="020B0609020204030204" pitchFamily="49" charset="0"/>
              </a:rPr>
              <a:t>CommonCrawl</a:t>
            </a:r>
            <a:r>
              <a:rPr lang="en-US" sz="1100" dirty="0">
                <a:solidFill>
                  <a:srgbClr val="FF0000"/>
                </a:solidFill>
                <a:latin typeface="Consolas" panose="020B0609020204030204" pitchFamily="49" charset="0"/>
                <a:cs typeface="Consolas" panose="020B0609020204030204" pitchFamily="49" charset="0"/>
              </a:rPr>
              <a:t> (&gt;100B)</a:t>
            </a:r>
          </a:p>
        </p:txBody>
      </p:sp>
      <p:sp>
        <p:nvSpPr>
          <p:cNvPr id="23" name="TextBox 22">
            <a:extLst>
              <a:ext uri="{FF2B5EF4-FFF2-40B4-BE49-F238E27FC236}">
                <a16:creationId xmlns:a16="http://schemas.microsoft.com/office/drawing/2014/main" id="{A041CB6B-B341-116B-BA87-A1EE2AFDE195}"/>
              </a:ext>
            </a:extLst>
          </p:cNvPr>
          <p:cNvSpPr txBox="1"/>
          <p:nvPr/>
        </p:nvSpPr>
        <p:spPr>
          <a:xfrm>
            <a:off x="5143873" y="2183399"/>
            <a:ext cx="1637927" cy="261610"/>
          </a:xfrm>
          <a:prstGeom prst="rect">
            <a:avLst/>
          </a:prstGeom>
          <a:noFill/>
        </p:spPr>
        <p:txBody>
          <a:bodyPr wrap="square" rtlCol="0">
            <a:spAutoFit/>
          </a:bodyPr>
          <a:lstStyle/>
          <a:p>
            <a:r>
              <a:rPr lang="en-US" sz="1100" dirty="0">
                <a:solidFill>
                  <a:schemeClr val="accent5">
                    <a:lumMod val="60000"/>
                    <a:lumOff val="40000"/>
                  </a:schemeClr>
                </a:solidFill>
                <a:latin typeface="Consolas" panose="020B0609020204030204" pitchFamily="49" charset="0"/>
                <a:cs typeface="Consolas" panose="020B0609020204030204" pitchFamily="49" charset="0"/>
              </a:rPr>
              <a:t>MIMIC (~3M)</a:t>
            </a:r>
          </a:p>
        </p:txBody>
      </p:sp>
      <p:sp>
        <p:nvSpPr>
          <p:cNvPr id="24" name="TextBox 23">
            <a:extLst>
              <a:ext uri="{FF2B5EF4-FFF2-40B4-BE49-F238E27FC236}">
                <a16:creationId xmlns:a16="http://schemas.microsoft.com/office/drawing/2014/main" id="{AC476844-7349-D931-AB18-3815D79EDD6A}"/>
              </a:ext>
            </a:extLst>
          </p:cNvPr>
          <p:cNvSpPr txBox="1"/>
          <p:nvPr/>
        </p:nvSpPr>
        <p:spPr>
          <a:xfrm>
            <a:off x="1415251" y="1973584"/>
            <a:ext cx="2775749" cy="261610"/>
          </a:xfrm>
          <a:prstGeom prst="rect">
            <a:avLst/>
          </a:prstGeom>
          <a:noFill/>
        </p:spPr>
        <p:txBody>
          <a:bodyPr wrap="square" rtlCol="0">
            <a:spAutoFit/>
          </a:bodyPr>
          <a:lstStyle/>
          <a:p>
            <a:r>
              <a:rPr lang="en-US" sz="1100" dirty="0">
                <a:solidFill>
                  <a:schemeClr val="accent5">
                    <a:lumMod val="60000"/>
                    <a:lumOff val="40000"/>
                  </a:schemeClr>
                </a:solidFill>
                <a:latin typeface="Consolas" panose="020B0609020204030204" pitchFamily="49" charset="0"/>
                <a:cs typeface="Consolas" panose="020B0609020204030204" pitchFamily="49" charset="0"/>
              </a:rPr>
              <a:t>UPMC’s Alexandria Charts (~400M) </a:t>
            </a:r>
          </a:p>
        </p:txBody>
      </p:sp>
      <p:sp>
        <p:nvSpPr>
          <p:cNvPr id="25" name="TextBox 24">
            <a:extLst>
              <a:ext uri="{FF2B5EF4-FFF2-40B4-BE49-F238E27FC236}">
                <a16:creationId xmlns:a16="http://schemas.microsoft.com/office/drawing/2014/main" id="{B3AFFEBD-BFB9-CC7F-770F-6AE2E0D2ACF6}"/>
              </a:ext>
            </a:extLst>
          </p:cNvPr>
          <p:cNvSpPr txBox="1"/>
          <p:nvPr/>
        </p:nvSpPr>
        <p:spPr>
          <a:xfrm>
            <a:off x="5105400" y="3478799"/>
            <a:ext cx="1600199" cy="261610"/>
          </a:xfrm>
          <a:prstGeom prst="rect">
            <a:avLst/>
          </a:prstGeom>
          <a:noFill/>
        </p:spPr>
        <p:txBody>
          <a:bodyPr wrap="square" rtlCol="0">
            <a:spAutoFit/>
          </a:bodyPr>
          <a:lstStyle/>
          <a:p>
            <a:r>
              <a:rPr lang="en-US" sz="1100" dirty="0" err="1">
                <a:solidFill>
                  <a:schemeClr val="accent5">
                    <a:lumMod val="60000"/>
                    <a:lumOff val="40000"/>
                  </a:schemeClr>
                </a:solidFill>
                <a:latin typeface="Consolas" panose="020B0609020204030204" pitchFamily="49" charset="0"/>
                <a:cs typeface="Consolas" panose="020B0609020204030204" pitchFamily="49" charset="0"/>
              </a:rPr>
              <a:t>CheXpert</a:t>
            </a:r>
            <a:r>
              <a:rPr lang="en-US" sz="1100" dirty="0">
                <a:solidFill>
                  <a:schemeClr val="accent5">
                    <a:lumMod val="60000"/>
                    <a:lumOff val="40000"/>
                  </a:schemeClr>
                </a:solidFill>
                <a:latin typeface="Consolas" panose="020B0609020204030204" pitchFamily="49" charset="0"/>
                <a:cs typeface="Consolas" panose="020B0609020204030204" pitchFamily="49" charset="0"/>
              </a:rPr>
              <a:t> (224K)</a:t>
            </a:r>
          </a:p>
        </p:txBody>
      </p:sp>
      <p:sp>
        <p:nvSpPr>
          <p:cNvPr id="26" name="TextBox 25">
            <a:extLst>
              <a:ext uri="{FF2B5EF4-FFF2-40B4-BE49-F238E27FC236}">
                <a16:creationId xmlns:a16="http://schemas.microsoft.com/office/drawing/2014/main" id="{8476B982-3313-0E48-1136-7B5BB10125BE}"/>
              </a:ext>
            </a:extLst>
          </p:cNvPr>
          <p:cNvSpPr txBox="1"/>
          <p:nvPr/>
        </p:nvSpPr>
        <p:spPr>
          <a:xfrm>
            <a:off x="7467600" y="1268999"/>
            <a:ext cx="838200" cy="523220"/>
          </a:xfrm>
          <a:prstGeom prst="rect">
            <a:avLst/>
          </a:prstGeom>
          <a:solidFill>
            <a:schemeClr val="bg1">
              <a:lumMod val="95000"/>
            </a:schemeClr>
          </a:solidFill>
        </p:spPr>
        <p:txBody>
          <a:bodyPr wrap="square" rtlCol="0">
            <a:spAutoFit/>
          </a:bodyPr>
          <a:lstStyle/>
          <a:p>
            <a:r>
              <a:rPr lang="en-US" sz="1400" dirty="0">
                <a:solidFill>
                  <a:srgbClr val="FF0000"/>
                </a:solidFill>
              </a:rPr>
              <a:t>General</a:t>
            </a:r>
          </a:p>
          <a:p>
            <a:r>
              <a:rPr lang="en-US" sz="1400" dirty="0">
                <a:solidFill>
                  <a:schemeClr val="accent5">
                    <a:lumMod val="60000"/>
                    <a:lumOff val="40000"/>
                  </a:schemeClr>
                </a:solidFill>
              </a:rPr>
              <a:t>Medical</a:t>
            </a:r>
          </a:p>
        </p:txBody>
      </p:sp>
    </p:spTree>
    <p:extLst>
      <p:ext uri="{BB962C8B-B14F-4D97-AF65-F5344CB8AC3E}">
        <p14:creationId xmlns:p14="http://schemas.microsoft.com/office/powerpoint/2010/main" val="3061319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F275-1A6A-0C45-557A-CAAB931201F6}"/>
              </a:ext>
            </a:extLst>
          </p:cNvPr>
          <p:cNvSpPr>
            <a:spLocks noGrp="1"/>
          </p:cNvSpPr>
          <p:nvPr>
            <p:ph type="title"/>
          </p:nvPr>
        </p:nvSpPr>
        <p:spPr/>
        <p:txBody>
          <a:bodyPr/>
          <a:lstStyle/>
          <a:p>
            <a:r>
              <a:rPr lang="en-US" dirty="0"/>
              <a:t>Problem 2: Missing Data </a:t>
            </a:r>
          </a:p>
        </p:txBody>
      </p:sp>
      <p:sp>
        <p:nvSpPr>
          <p:cNvPr id="3" name="Slide Number Placeholder 2">
            <a:extLst>
              <a:ext uri="{FF2B5EF4-FFF2-40B4-BE49-F238E27FC236}">
                <a16:creationId xmlns:a16="http://schemas.microsoft.com/office/drawing/2014/main" id="{ADD2807F-D064-B850-18CD-5B65B8FD9399}"/>
              </a:ext>
            </a:extLst>
          </p:cNvPr>
          <p:cNvSpPr>
            <a:spLocks noGrp="1"/>
          </p:cNvSpPr>
          <p:nvPr>
            <p:ph type="sldNum" sz="quarter" idx="10"/>
          </p:nvPr>
        </p:nvSpPr>
        <p:spPr/>
        <p:txBody>
          <a:bodyPr/>
          <a:lstStyle/>
          <a:p>
            <a:fld id="{86CB4B4D-7CA3-9044-876B-883B54F8677D}" type="slidenum">
              <a:rPr lang="en-US" smtClean="0"/>
              <a:pPr/>
              <a:t>51</a:t>
            </a:fld>
            <a:endParaRPr lang="en-US" dirty="0"/>
          </a:p>
        </p:txBody>
      </p:sp>
      <p:pic>
        <p:nvPicPr>
          <p:cNvPr id="5" name="Picture 4" descr="A graph with blue lines&#10;&#10;Description automatically generated">
            <a:extLst>
              <a:ext uri="{FF2B5EF4-FFF2-40B4-BE49-F238E27FC236}">
                <a16:creationId xmlns:a16="http://schemas.microsoft.com/office/drawing/2014/main" id="{6BD893F2-886F-D38E-D59C-C3BA5EB61FA2}"/>
              </a:ext>
            </a:extLst>
          </p:cNvPr>
          <p:cNvPicPr>
            <a:picLocks noChangeAspect="1"/>
          </p:cNvPicPr>
          <p:nvPr/>
        </p:nvPicPr>
        <p:blipFill>
          <a:blip r:embed="rId3"/>
          <a:stretch>
            <a:fillRect/>
          </a:stretch>
        </p:blipFill>
        <p:spPr>
          <a:xfrm>
            <a:off x="838200" y="1001120"/>
            <a:ext cx="6744470" cy="3141259"/>
          </a:xfrm>
          <a:prstGeom prst="rect">
            <a:avLst/>
          </a:prstGeom>
        </p:spPr>
      </p:pic>
    </p:spTree>
    <p:extLst>
      <p:ext uri="{BB962C8B-B14F-4D97-AF65-F5344CB8AC3E}">
        <p14:creationId xmlns:p14="http://schemas.microsoft.com/office/powerpoint/2010/main" val="555828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F275-1A6A-0C45-557A-CAAB931201F6}"/>
              </a:ext>
            </a:extLst>
          </p:cNvPr>
          <p:cNvSpPr>
            <a:spLocks noGrp="1"/>
          </p:cNvSpPr>
          <p:nvPr>
            <p:ph type="title"/>
          </p:nvPr>
        </p:nvSpPr>
        <p:spPr/>
        <p:txBody>
          <a:bodyPr/>
          <a:lstStyle/>
          <a:p>
            <a:r>
              <a:rPr lang="en-US" dirty="0"/>
              <a:t>Problem 3: Biased Data </a:t>
            </a:r>
          </a:p>
        </p:txBody>
      </p:sp>
      <p:sp>
        <p:nvSpPr>
          <p:cNvPr id="3" name="Slide Number Placeholder 2">
            <a:extLst>
              <a:ext uri="{FF2B5EF4-FFF2-40B4-BE49-F238E27FC236}">
                <a16:creationId xmlns:a16="http://schemas.microsoft.com/office/drawing/2014/main" id="{ADD2807F-D064-B850-18CD-5B65B8FD9399}"/>
              </a:ext>
            </a:extLst>
          </p:cNvPr>
          <p:cNvSpPr>
            <a:spLocks noGrp="1"/>
          </p:cNvSpPr>
          <p:nvPr>
            <p:ph type="sldNum" sz="quarter" idx="10"/>
          </p:nvPr>
        </p:nvSpPr>
        <p:spPr/>
        <p:txBody>
          <a:bodyPr/>
          <a:lstStyle/>
          <a:p>
            <a:fld id="{86CB4B4D-7CA3-9044-876B-883B54F8677D}" type="slidenum">
              <a:rPr lang="en-US" smtClean="0"/>
              <a:pPr/>
              <a:t>52</a:t>
            </a:fld>
            <a:endParaRPr lang="en-US" dirty="0"/>
          </a:p>
        </p:txBody>
      </p:sp>
      <p:pic>
        <p:nvPicPr>
          <p:cNvPr id="4" name="Picture 3" descr="A graph showing the time of the day&#10;&#10;Description automatically generated with medium confidence">
            <a:extLst>
              <a:ext uri="{FF2B5EF4-FFF2-40B4-BE49-F238E27FC236}">
                <a16:creationId xmlns:a16="http://schemas.microsoft.com/office/drawing/2014/main" id="{1D44AB17-09B4-EFF2-54B6-97F02EBFB898}"/>
              </a:ext>
            </a:extLst>
          </p:cNvPr>
          <p:cNvPicPr>
            <a:picLocks noChangeAspect="1"/>
          </p:cNvPicPr>
          <p:nvPr/>
        </p:nvPicPr>
        <p:blipFill>
          <a:blip r:embed="rId3"/>
          <a:stretch>
            <a:fillRect/>
          </a:stretch>
        </p:blipFill>
        <p:spPr>
          <a:xfrm>
            <a:off x="1143000" y="895350"/>
            <a:ext cx="5962650" cy="3609391"/>
          </a:xfrm>
          <a:prstGeom prst="rect">
            <a:avLst/>
          </a:prstGeom>
        </p:spPr>
      </p:pic>
      <p:pic>
        <p:nvPicPr>
          <p:cNvPr id="5" name="Picture 4" descr="A close-up of a screen&#10;&#10;Description automatically generated">
            <a:extLst>
              <a:ext uri="{FF2B5EF4-FFF2-40B4-BE49-F238E27FC236}">
                <a16:creationId xmlns:a16="http://schemas.microsoft.com/office/drawing/2014/main" id="{258D58AD-83A3-D07F-E6EB-9FF496B53F69}"/>
              </a:ext>
            </a:extLst>
          </p:cNvPr>
          <p:cNvPicPr>
            <a:picLocks noChangeAspect="1"/>
          </p:cNvPicPr>
          <p:nvPr/>
        </p:nvPicPr>
        <p:blipFill>
          <a:blip r:embed="rId4"/>
          <a:stretch>
            <a:fillRect/>
          </a:stretch>
        </p:blipFill>
        <p:spPr>
          <a:xfrm>
            <a:off x="7485464" y="921518"/>
            <a:ext cx="1193800" cy="1066800"/>
          </a:xfrm>
          <a:prstGeom prst="rect">
            <a:avLst/>
          </a:prstGeom>
        </p:spPr>
      </p:pic>
      <p:sp>
        <p:nvSpPr>
          <p:cNvPr id="7" name="TextBox 6">
            <a:extLst>
              <a:ext uri="{FF2B5EF4-FFF2-40B4-BE49-F238E27FC236}">
                <a16:creationId xmlns:a16="http://schemas.microsoft.com/office/drawing/2014/main" id="{50EC8681-00D0-9494-1DCE-C17696C07DD1}"/>
              </a:ext>
            </a:extLst>
          </p:cNvPr>
          <p:cNvSpPr txBox="1"/>
          <p:nvPr/>
        </p:nvSpPr>
        <p:spPr>
          <a:xfrm>
            <a:off x="0" y="4594841"/>
            <a:ext cx="2979336" cy="276999"/>
          </a:xfrm>
          <a:prstGeom prst="rect">
            <a:avLst/>
          </a:prstGeom>
          <a:noFill/>
        </p:spPr>
        <p:txBody>
          <a:bodyPr wrap="square">
            <a:spAutoFit/>
          </a:bodyPr>
          <a:lstStyle/>
          <a:p>
            <a:r>
              <a:rPr lang="en-US" sz="1200" b="0" i="0" dirty="0">
                <a:solidFill>
                  <a:srgbClr val="000000"/>
                </a:solidFill>
                <a:effectLst/>
                <a:latin typeface="Times"/>
                <a:hlinkClick r:id="rId5"/>
              </a:rPr>
              <a:t>https://www.bmj.com/content/361/bmj.k1479</a:t>
            </a:r>
            <a:endParaRPr lang="en-US" sz="1200" dirty="0"/>
          </a:p>
        </p:txBody>
      </p:sp>
    </p:spTree>
    <p:extLst>
      <p:ext uri="{BB962C8B-B14F-4D97-AF65-F5344CB8AC3E}">
        <p14:creationId xmlns:p14="http://schemas.microsoft.com/office/powerpoint/2010/main" val="3750661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F275-1A6A-0C45-557A-CAAB931201F6}"/>
              </a:ext>
            </a:extLst>
          </p:cNvPr>
          <p:cNvSpPr>
            <a:spLocks noGrp="1"/>
          </p:cNvSpPr>
          <p:nvPr>
            <p:ph type="title"/>
          </p:nvPr>
        </p:nvSpPr>
        <p:spPr/>
        <p:txBody>
          <a:bodyPr/>
          <a:lstStyle/>
          <a:p>
            <a:r>
              <a:rPr lang="en-US" dirty="0"/>
              <a:t>Problem 4: </a:t>
            </a:r>
            <a:r>
              <a:rPr lang="en-US" dirty="0" err="1"/>
              <a:t>Silo’ed</a:t>
            </a:r>
            <a:r>
              <a:rPr lang="en-US" dirty="0"/>
              <a:t> Data</a:t>
            </a:r>
          </a:p>
        </p:txBody>
      </p:sp>
      <p:sp>
        <p:nvSpPr>
          <p:cNvPr id="6" name="Content Placeholder 5">
            <a:extLst>
              <a:ext uri="{FF2B5EF4-FFF2-40B4-BE49-F238E27FC236}">
                <a16:creationId xmlns:a16="http://schemas.microsoft.com/office/drawing/2014/main" id="{F6AAA859-75CC-5C33-5032-919B9C25CE9F}"/>
              </a:ext>
            </a:extLst>
          </p:cNvPr>
          <p:cNvSpPr>
            <a:spLocks noGrp="1"/>
          </p:cNvSpPr>
          <p:nvPr>
            <p:ph sz="quarter" idx="10"/>
          </p:nvPr>
        </p:nvSpPr>
        <p:spPr>
          <a:xfrm>
            <a:off x="457200" y="1352550"/>
            <a:ext cx="3962400" cy="2907750"/>
          </a:xfrm>
          <a:solidFill>
            <a:schemeClr val="bg1">
              <a:lumMod val="85000"/>
            </a:schemeClr>
          </a:solidFill>
        </p:spPr>
        <p:txBody>
          <a:bodyPr/>
          <a:lstStyle/>
          <a:p>
            <a:r>
              <a:rPr lang="en-US" b="1" u="sng" dirty="0"/>
              <a:t>Administrative</a:t>
            </a:r>
          </a:p>
          <a:p>
            <a:endParaRPr lang="en-US" dirty="0"/>
          </a:p>
          <a:p>
            <a:r>
              <a:rPr lang="en-US" dirty="0"/>
              <a:t>Thin but longitudinal</a:t>
            </a:r>
          </a:p>
        </p:txBody>
      </p:sp>
      <p:sp>
        <p:nvSpPr>
          <p:cNvPr id="7" name="Content Placeholder 6">
            <a:extLst>
              <a:ext uri="{FF2B5EF4-FFF2-40B4-BE49-F238E27FC236}">
                <a16:creationId xmlns:a16="http://schemas.microsoft.com/office/drawing/2014/main" id="{91C3CCD3-8F36-FF0F-84D7-318D830E453F}"/>
              </a:ext>
            </a:extLst>
          </p:cNvPr>
          <p:cNvSpPr>
            <a:spLocks noGrp="1"/>
          </p:cNvSpPr>
          <p:nvPr>
            <p:ph sz="quarter" idx="11"/>
          </p:nvPr>
        </p:nvSpPr>
        <p:spPr>
          <a:xfrm>
            <a:off x="4727448" y="1364700"/>
            <a:ext cx="3959352" cy="2907750"/>
          </a:xfrm>
          <a:solidFill>
            <a:schemeClr val="bg1">
              <a:lumMod val="85000"/>
            </a:schemeClr>
          </a:solidFill>
        </p:spPr>
        <p:txBody>
          <a:bodyPr/>
          <a:lstStyle/>
          <a:p>
            <a:r>
              <a:rPr lang="en-US" b="1" u="sng" dirty="0"/>
              <a:t>Clinical</a:t>
            </a:r>
          </a:p>
          <a:p>
            <a:endParaRPr lang="en-US" dirty="0"/>
          </a:p>
          <a:p>
            <a:r>
              <a:rPr lang="en-US" dirty="0"/>
              <a:t>Deep but encounter-based</a:t>
            </a:r>
          </a:p>
          <a:p>
            <a:endParaRPr lang="en-US" dirty="0"/>
          </a:p>
        </p:txBody>
      </p:sp>
      <p:sp>
        <p:nvSpPr>
          <p:cNvPr id="3" name="Slide Number Placeholder 2">
            <a:extLst>
              <a:ext uri="{FF2B5EF4-FFF2-40B4-BE49-F238E27FC236}">
                <a16:creationId xmlns:a16="http://schemas.microsoft.com/office/drawing/2014/main" id="{ADD2807F-D064-B850-18CD-5B65B8FD9399}"/>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53</a:t>
            </a:fld>
            <a:endParaRPr lang="en-US" dirty="0"/>
          </a:p>
        </p:txBody>
      </p:sp>
    </p:spTree>
    <p:extLst>
      <p:ext uri="{BB962C8B-B14F-4D97-AF65-F5344CB8AC3E}">
        <p14:creationId xmlns:p14="http://schemas.microsoft.com/office/powerpoint/2010/main" val="1320773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6AA544-F916-2B86-720D-4A8589644F85}"/>
              </a:ext>
            </a:extLst>
          </p:cNvPr>
          <p:cNvSpPr>
            <a:spLocks noGrp="1"/>
          </p:cNvSpPr>
          <p:nvPr>
            <p:ph type="title"/>
          </p:nvPr>
        </p:nvSpPr>
        <p:spPr/>
        <p:txBody>
          <a:bodyPr/>
          <a:lstStyle/>
          <a:p>
            <a:r>
              <a:rPr lang="en-US" dirty="0"/>
              <a:t>Problem 5:  Distribution Shift </a:t>
            </a:r>
          </a:p>
        </p:txBody>
      </p:sp>
      <p:sp>
        <p:nvSpPr>
          <p:cNvPr id="3" name="Slide Number Placeholder 2">
            <a:extLst>
              <a:ext uri="{FF2B5EF4-FFF2-40B4-BE49-F238E27FC236}">
                <a16:creationId xmlns:a16="http://schemas.microsoft.com/office/drawing/2014/main" id="{6764E958-BD4B-7090-0538-2C31848E0922}"/>
              </a:ext>
            </a:extLst>
          </p:cNvPr>
          <p:cNvSpPr>
            <a:spLocks noGrp="1"/>
          </p:cNvSpPr>
          <p:nvPr>
            <p:ph type="sldNum" sz="quarter" idx="10"/>
          </p:nvPr>
        </p:nvSpPr>
        <p:spPr/>
        <p:txBody>
          <a:bodyPr/>
          <a:lstStyle/>
          <a:p>
            <a:fld id="{86CB4B4D-7CA3-9044-876B-883B54F8677D}" type="slidenum">
              <a:rPr lang="en-US" smtClean="0"/>
              <a:pPr/>
              <a:t>54</a:t>
            </a:fld>
            <a:endParaRPr lang="en-US" dirty="0"/>
          </a:p>
        </p:txBody>
      </p:sp>
      <p:sp>
        <p:nvSpPr>
          <p:cNvPr id="4" name="TextBox 3">
            <a:extLst>
              <a:ext uri="{FF2B5EF4-FFF2-40B4-BE49-F238E27FC236}">
                <a16:creationId xmlns:a16="http://schemas.microsoft.com/office/drawing/2014/main" id="{92904973-6932-C4C1-DDEF-011375D6622F}"/>
              </a:ext>
            </a:extLst>
          </p:cNvPr>
          <p:cNvSpPr txBox="1"/>
          <p:nvPr/>
        </p:nvSpPr>
        <p:spPr>
          <a:xfrm>
            <a:off x="152400" y="4801103"/>
            <a:ext cx="4856375" cy="276999"/>
          </a:xfrm>
          <a:prstGeom prst="rect">
            <a:avLst/>
          </a:prstGeom>
          <a:noFill/>
        </p:spPr>
        <p:txBody>
          <a:bodyPr wrap="square">
            <a:spAutoFit/>
          </a:bodyPr>
          <a:lstStyle/>
          <a:p>
            <a:r>
              <a:rPr lang="en-US" sz="1200" dirty="0">
                <a:hlinkClick r:id="rId3"/>
              </a:rPr>
              <a:t>https://</a:t>
            </a:r>
            <a:r>
              <a:rPr lang="en-US" sz="1200" dirty="0" err="1">
                <a:hlinkClick r:id="rId3"/>
              </a:rPr>
              <a:t>proceedings.mlr.press</a:t>
            </a:r>
            <a:r>
              <a:rPr lang="en-US" sz="1200" dirty="0">
                <a:hlinkClick r:id="rId3"/>
              </a:rPr>
              <a:t>/v106/nestor19a/nestor19a.pdf</a:t>
            </a:r>
            <a:endParaRPr lang="en-US" sz="1200" dirty="0"/>
          </a:p>
        </p:txBody>
      </p:sp>
      <p:pic>
        <p:nvPicPr>
          <p:cNvPr id="6" name="Picture 5" descr="A graph of different colored lines&#10;&#10;Description automatically generated">
            <a:extLst>
              <a:ext uri="{FF2B5EF4-FFF2-40B4-BE49-F238E27FC236}">
                <a16:creationId xmlns:a16="http://schemas.microsoft.com/office/drawing/2014/main" id="{CFE82D38-D128-0CCE-76E8-8D7F5B5AFDF8}"/>
              </a:ext>
            </a:extLst>
          </p:cNvPr>
          <p:cNvPicPr>
            <a:picLocks noChangeAspect="1"/>
          </p:cNvPicPr>
          <p:nvPr/>
        </p:nvPicPr>
        <p:blipFill>
          <a:blip r:embed="rId4"/>
          <a:stretch>
            <a:fillRect/>
          </a:stretch>
        </p:blipFill>
        <p:spPr>
          <a:xfrm>
            <a:off x="1219200" y="1106073"/>
            <a:ext cx="7093887" cy="3560507"/>
          </a:xfrm>
          <a:prstGeom prst="rect">
            <a:avLst/>
          </a:prstGeom>
        </p:spPr>
      </p:pic>
    </p:spTree>
    <p:extLst>
      <p:ext uri="{BB962C8B-B14F-4D97-AF65-F5344CB8AC3E}">
        <p14:creationId xmlns:p14="http://schemas.microsoft.com/office/powerpoint/2010/main" val="1760184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F275-1A6A-0C45-557A-CAAB931201F6}"/>
              </a:ext>
            </a:extLst>
          </p:cNvPr>
          <p:cNvSpPr>
            <a:spLocks noGrp="1"/>
          </p:cNvSpPr>
          <p:nvPr>
            <p:ph type="title"/>
          </p:nvPr>
        </p:nvSpPr>
        <p:spPr/>
        <p:txBody>
          <a:bodyPr/>
          <a:lstStyle/>
          <a:p>
            <a:r>
              <a:rPr lang="en-US" dirty="0"/>
              <a:t>Problem 6: Life and Death Applications </a:t>
            </a:r>
          </a:p>
        </p:txBody>
      </p:sp>
      <p:sp>
        <p:nvSpPr>
          <p:cNvPr id="3" name="Slide Number Placeholder 2">
            <a:extLst>
              <a:ext uri="{FF2B5EF4-FFF2-40B4-BE49-F238E27FC236}">
                <a16:creationId xmlns:a16="http://schemas.microsoft.com/office/drawing/2014/main" id="{ADD2807F-D064-B850-18CD-5B65B8FD9399}"/>
              </a:ext>
            </a:extLst>
          </p:cNvPr>
          <p:cNvSpPr>
            <a:spLocks noGrp="1"/>
          </p:cNvSpPr>
          <p:nvPr>
            <p:ph type="sldNum" sz="quarter" idx="10"/>
          </p:nvPr>
        </p:nvSpPr>
        <p:spPr/>
        <p:txBody>
          <a:bodyPr/>
          <a:lstStyle/>
          <a:p>
            <a:fld id="{86CB4B4D-7CA3-9044-876B-883B54F8677D}" type="slidenum">
              <a:rPr lang="en-US" smtClean="0"/>
              <a:pPr/>
              <a:t>55</a:t>
            </a:fld>
            <a:endParaRPr lang="en-US" dirty="0"/>
          </a:p>
        </p:txBody>
      </p:sp>
      <p:grpSp>
        <p:nvGrpSpPr>
          <p:cNvPr id="13" name="Group 12">
            <a:extLst>
              <a:ext uri="{FF2B5EF4-FFF2-40B4-BE49-F238E27FC236}">
                <a16:creationId xmlns:a16="http://schemas.microsoft.com/office/drawing/2014/main" id="{5FD1074F-EB77-7CAD-6960-768C9ED831C5}"/>
              </a:ext>
            </a:extLst>
          </p:cNvPr>
          <p:cNvGrpSpPr/>
          <p:nvPr/>
        </p:nvGrpSpPr>
        <p:grpSpPr>
          <a:xfrm>
            <a:off x="5638800" y="1581150"/>
            <a:ext cx="3276600" cy="2212245"/>
            <a:chOff x="1676400" y="1249926"/>
            <a:chExt cx="4902200" cy="3302000"/>
          </a:xfrm>
        </p:grpSpPr>
        <p:pic>
          <p:nvPicPr>
            <p:cNvPr id="5" name="Picture 4" descr="A close up of a text&#10;&#10;Description automatically generated">
              <a:extLst>
                <a:ext uri="{FF2B5EF4-FFF2-40B4-BE49-F238E27FC236}">
                  <a16:creationId xmlns:a16="http://schemas.microsoft.com/office/drawing/2014/main" id="{6A37BD07-B3E3-D76E-2644-9936ABC064CE}"/>
                </a:ext>
              </a:extLst>
            </p:cNvPr>
            <p:cNvPicPr>
              <a:picLocks noChangeAspect="1"/>
            </p:cNvPicPr>
            <p:nvPr/>
          </p:nvPicPr>
          <p:blipFill>
            <a:blip r:embed="rId3"/>
            <a:stretch>
              <a:fillRect/>
            </a:stretch>
          </p:blipFill>
          <p:spPr>
            <a:xfrm>
              <a:off x="1676400" y="1428750"/>
              <a:ext cx="4902200" cy="3123176"/>
            </a:xfrm>
            <a:prstGeom prst="rect">
              <a:avLst/>
            </a:prstGeom>
          </p:spPr>
        </p:pic>
        <p:pic>
          <p:nvPicPr>
            <p:cNvPr id="9" name="Picture 8">
              <a:extLst>
                <a:ext uri="{FF2B5EF4-FFF2-40B4-BE49-F238E27FC236}">
                  <a16:creationId xmlns:a16="http://schemas.microsoft.com/office/drawing/2014/main" id="{687E4AEB-1545-A154-84D2-277E1207BF88}"/>
                </a:ext>
              </a:extLst>
            </p:cNvPr>
            <p:cNvPicPr>
              <a:picLocks noChangeAspect="1"/>
            </p:cNvPicPr>
            <p:nvPr/>
          </p:nvPicPr>
          <p:blipFill>
            <a:blip r:embed="rId4"/>
            <a:stretch>
              <a:fillRect/>
            </a:stretch>
          </p:blipFill>
          <p:spPr>
            <a:xfrm>
              <a:off x="1854200" y="1249926"/>
              <a:ext cx="4724400" cy="359465"/>
            </a:xfrm>
            <a:prstGeom prst="rect">
              <a:avLst/>
            </a:prstGeom>
          </p:spPr>
        </p:pic>
      </p:grpSp>
      <p:pic>
        <p:nvPicPr>
          <p:cNvPr id="12" name="Picture 11">
            <a:extLst>
              <a:ext uri="{FF2B5EF4-FFF2-40B4-BE49-F238E27FC236}">
                <a16:creationId xmlns:a16="http://schemas.microsoft.com/office/drawing/2014/main" id="{64B66CAD-B4F6-3F13-281E-8BFEE2F8D48D}"/>
              </a:ext>
            </a:extLst>
          </p:cNvPr>
          <p:cNvPicPr>
            <a:picLocks noChangeAspect="1"/>
          </p:cNvPicPr>
          <p:nvPr/>
        </p:nvPicPr>
        <p:blipFill>
          <a:blip r:embed="rId5"/>
          <a:stretch>
            <a:fillRect/>
          </a:stretch>
        </p:blipFill>
        <p:spPr>
          <a:xfrm>
            <a:off x="0" y="1657217"/>
            <a:ext cx="5181600" cy="1824175"/>
          </a:xfrm>
          <a:prstGeom prst="rect">
            <a:avLst/>
          </a:prstGeom>
        </p:spPr>
      </p:pic>
      <p:sp>
        <p:nvSpPr>
          <p:cNvPr id="15" name="TextBox 14">
            <a:extLst>
              <a:ext uri="{FF2B5EF4-FFF2-40B4-BE49-F238E27FC236}">
                <a16:creationId xmlns:a16="http://schemas.microsoft.com/office/drawing/2014/main" id="{7671C769-75D4-6B5D-96C0-410AEB007DA0}"/>
              </a:ext>
            </a:extLst>
          </p:cNvPr>
          <p:cNvSpPr txBox="1"/>
          <p:nvPr/>
        </p:nvSpPr>
        <p:spPr>
          <a:xfrm>
            <a:off x="0" y="3531785"/>
            <a:ext cx="4579536" cy="261610"/>
          </a:xfrm>
          <a:prstGeom prst="rect">
            <a:avLst/>
          </a:prstGeom>
          <a:noFill/>
        </p:spPr>
        <p:txBody>
          <a:bodyPr wrap="square">
            <a:spAutoFit/>
          </a:bodyPr>
          <a:lstStyle/>
          <a:p>
            <a:r>
              <a:rPr lang="en-US" sz="1100" dirty="0">
                <a:hlinkClick r:id="rId6"/>
              </a:rPr>
              <a:t>https://</a:t>
            </a:r>
            <a:r>
              <a:rPr lang="en-US" sz="1100" dirty="0" err="1">
                <a:hlinkClick r:id="rId6"/>
              </a:rPr>
              <a:t>www.medtronicdiabetes.com</a:t>
            </a:r>
            <a:r>
              <a:rPr lang="en-US" sz="1100" dirty="0">
                <a:hlinkClick r:id="rId6"/>
              </a:rPr>
              <a:t>/treatments/automated-insulin-delivery</a:t>
            </a:r>
            <a:endParaRPr lang="en-US" sz="1100" dirty="0"/>
          </a:p>
        </p:txBody>
      </p:sp>
      <p:sp>
        <p:nvSpPr>
          <p:cNvPr id="17" name="TextBox 16">
            <a:extLst>
              <a:ext uri="{FF2B5EF4-FFF2-40B4-BE49-F238E27FC236}">
                <a16:creationId xmlns:a16="http://schemas.microsoft.com/office/drawing/2014/main" id="{F55E0FF7-0199-4F20-CF65-A446EAF2A6BD}"/>
              </a:ext>
            </a:extLst>
          </p:cNvPr>
          <p:cNvSpPr txBox="1"/>
          <p:nvPr/>
        </p:nvSpPr>
        <p:spPr>
          <a:xfrm>
            <a:off x="5757640" y="3890098"/>
            <a:ext cx="3276600" cy="261610"/>
          </a:xfrm>
          <a:prstGeom prst="rect">
            <a:avLst/>
          </a:prstGeom>
          <a:noFill/>
        </p:spPr>
        <p:txBody>
          <a:bodyPr wrap="square">
            <a:spAutoFit/>
          </a:bodyPr>
          <a:lstStyle/>
          <a:p>
            <a:r>
              <a:rPr lang="en-US" sz="1100" dirty="0">
                <a:hlinkClick r:id="rId7"/>
              </a:rPr>
              <a:t>https://</a:t>
            </a:r>
            <a:r>
              <a:rPr lang="en-US" sz="1100" dirty="0" err="1">
                <a:hlinkClick r:id="rId7"/>
              </a:rPr>
              <a:t>www.nature.com</a:t>
            </a:r>
            <a:r>
              <a:rPr lang="en-US" sz="1100" dirty="0">
                <a:hlinkClick r:id="rId7"/>
              </a:rPr>
              <a:t>/articles/s41591-018-0213-5</a:t>
            </a:r>
            <a:endParaRPr lang="en-US" sz="1100" dirty="0"/>
          </a:p>
        </p:txBody>
      </p:sp>
    </p:spTree>
    <p:extLst>
      <p:ext uri="{BB962C8B-B14F-4D97-AF65-F5344CB8AC3E}">
        <p14:creationId xmlns:p14="http://schemas.microsoft.com/office/powerpoint/2010/main" val="1564783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2B87-8BB6-F05C-3DE9-1AF8BE3E50F9}"/>
              </a:ext>
            </a:extLst>
          </p:cNvPr>
          <p:cNvSpPr>
            <a:spLocks noGrp="1"/>
          </p:cNvSpPr>
          <p:nvPr>
            <p:ph type="title"/>
          </p:nvPr>
        </p:nvSpPr>
        <p:spPr/>
        <p:txBody>
          <a:bodyPr/>
          <a:lstStyle/>
          <a:p>
            <a:r>
              <a:rPr lang="en-US" dirty="0"/>
              <a:t>Today</a:t>
            </a:r>
          </a:p>
        </p:txBody>
      </p:sp>
      <p:sp>
        <p:nvSpPr>
          <p:cNvPr id="4" name="Content Placeholder 3">
            <a:extLst>
              <a:ext uri="{FF2B5EF4-FFF2-40B4-BE49-F238E27FC236}">
                <a16:creationId xmlns:a16="http://schemas.microsoft.com/office/drawing/2014/main" id="{A78860FE-B130-5D8E-5C4D-8055D427F8EE}"/>
              </a:ext>
            </a:extLst>
          </p:cNvPr>
          <p:cNvSpPr>
            <a:spLocks noGrp="1"/>
          </p:cNvSpPr>
          <p:nvPr>
            <p:ph sz="quarter" idx="10"/>
          </p:nvPr>
        </p:nvSpPr>
        <p:spPr/>
        <p:txBody>
          <a:bodyPr/>
          <a:lstStyle/>
          <a:p>
            <a:r>
              <a:rPr lang="en-US" sz="1600" dirty="0">
                <a:solidFill>
                  <a:schemeClr val="bg1">
                    <a:lumMod val="65000"/>
                  </a:schemeClr>
                </a:solidFill>
              </a:rPr>
              <a:t>Motivation</a:t>
            </a:r>
          </a:p>
          <a:p>
            <a:r>
              <a:rPr lang="en-US" sz="1600" dirty="0">
                <a:solidFill>
                  <a:schemeClr val="bg1">
                    <a:lumMod val="65000"/>
                  </a:schemeClr>
                </a:solidFill>
              </a:rPr>
              <a:t>Course Logistics </a:t>
            </a:r>
          </a:p>
          <a:p>
            <a:r>
              <a:rPr lang="en-US" sz="1600" dirty="0">
                <a:solidFill>
                  <a:schemeClr val="bg1">
                    <a:lumMod val="65000"/>
                  </a:schemeClr>
                </a:solidFill>
              </a:rPr>
              <a:t>MLH as an Academic Discipline</a:t>
            </a:r>
          </a:p>
          <a:p>
            <a:r>
              <a:rPr lang="en-US" sz="1600" dirty="0">
                <a:solidFill>
                  <a:schemeClr val="bg1">
                    <a:lumMod val="65000"/>
                  </a:schemeClr>
                </a:solidFill>
              </a:rPr>
              <a:t>US Healthcare System: High Order Bits</a:t>
            </a:r>
          </a:p>
          <a:p>
            <a:r>
              <a:rPr lang="en-US" sz="1600" dirty="0">
                <a:solidFill>
                  <a:schemeClr val="bg1">
                    <a:lumMod val="65000"/>
                  </a:schemeClr>
                </a:solidFill>
              </a:rPr>
              <a:t>Last 100 Years</a:t>
            </a:r>
          </a:p>
          <a:p>
            <a:r>
              <a:rPr lang="en-US" sz="1600" dirty="0">
                <a:solidFill>
                  <a:schemeClr val="bg1">
                    <a:lumMod val="65000"/>
                  </a:schemeClr>
                </a:solidFill>
              </a:rPr>
              <a:t>Next 100 Years</a:t>
            </a:r>
          </a:p>
          <a:p>
            <a:r>
              <a:rPr lang="en-US" sz="1600" dirty="0">
                <a:solidFill>
                  <a:schemeClr val="bg1">
                    <a:lumMod val="65000"/>
                  </a:schemeClr>
                </a:solidFill>
              </a:rPr>
              <a:t>What makes MLH Unique?</a:t>
            </a:r>
          </a:p>
          <a:p>
            <a:r>
              <a:rPr lang="en-US" sz="1600" b="1" dirty="0"/>
              <a:t>Why Pittsburgh? </a:t>
            </a:r>
          </a:p>
        </p:txBody>
      </p:sp>
      <p:sp>
        <p:nvSpPr>
          <p:cNvPr id="3" name="Slide Number Placeholder 2">
            <a:extLst>
              <a:ext uri="{FF2B5EF4-FFF2-40B4-BE49-F238E27FC236}">
                <a16:creationId xmlns:a16="http://schemas.microsoft.com/office/drawing/2014/main" id="{A24D79EB-B816-ADBF-325A-81FD1A3F5236}"/>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56</a:t>
            </a:fld>
            <a:endParaRPr lang="en-US" dirty="0"/>
          </a:p>
        </p:txBody>
      </p:sp>
    </p:spTree>
    <p:extLst>
      <p:ext uri="{BB962C8B-B14F-4D97-AF65-F5344CB8AC3E}">
        <p14:creationId xmlns:p14="http://schemas.microsoft.com/office/powerpoint/2010/main" val="3846377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AD70-37EF-FFE6-7048-AEF325503533}"/>
              </a:ext>
            </a:extLst>
          </p:cNvPr>
          <p:cNvSpPr>
            <a:spLocks noGrp="1"/>
          </p:cNvSpPr>
          <p:nvPr>
            <p:ph type="title"/>
          </p:nvPr>
        </p:nvSpPr>
        <p:spPr/>
        <p:txBody>
          <a:bodyPr/>
          <a:lstStyle/>
          <a:p>
            <a:r>
              <a:rPr lang="en-US" dirty="0"/>
              <a:t>Why Pittsburgh?</a:t>
            </a:r>
          </a:p>
        </p:txBody>
      </p:sp>
      <p:sp>
        <p:nvSpPr>
          <p:cNvPr id="3" name="Slide Number Placeholder 2">
            <a:extLst>
              <a:ext uri="{FF2B5EF4-FFF2-40B4-BE49-F238E27FC236}">
                <a16:creationId xmlns:a16="http://schemas.microsoft.com/office/drawing/2014/main" id="{D95FDD8B-78E4-BC64-922A-037B0618088E}"/>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57</a:t>
            </a:fld>
            <a:endParaRPr lang="en-US" dirty="0"/>
          </a:p>
        </p:txBody>
      </p:sp>
      <p:pic>
        <p:nvPicPr>
          <p:cNvPr id="8" name="Picture 7" descr="A person sitting at a desk with a computer&#10;&#10;Description automatically generated">
            <a:extLst>
              <a:ext uri="{FF2B5EF4-FFF2-40B4-BE49-F238E27FC236}">
                <a16:creationId xmlns:a16="http://schemas.microsoft.com/office/drawing/2014/main" id="{0904A647-2CAE-7A1F-F7CC-FDDFE63BC304}"/>
              </a:ext>
            </a:extLst>
          </p:cNvPr>
          <p:cNvPicPr>
            <a:picLocks noChangeAspect="1"/>
          </p:cNvPicPr>
          <p:nvPr/>
        </p:nvPicPr>
        <p:blipFill>
          <a:blip r:embed="rId3"/>
          <a:stretch>
            <a:fillRect/>
          </a:stretch>
        </p:blipFill>
        <p:spPr>
          <a:xfrm>
            <a:off x="3962804" y="1236280"/>
            <a:ext cx="1851254" cy="2609850"/>
          </a:xfrm>
          <a:prstGeom prst="rect">
            <a:avLst/>
          </a:prstGeom>
        </p:spPr>
      </p:pic>
      <p:sp>
        <p:nvSpPr>
          <p:cNvPr id="9" name="TextBox 8">
            <a:extLst>
              <a:ext uri="{FF2B5EF4-FFF2-40B4-BE49-F238E27FC236}">
                <a16:creationId xmlns:a16="http://schemas.microsoft.com/office/drawing/2014/main" id="{F8B4AFEF-20BE-D465-11CB-8720EB692C06}"/>
              </a:ext>
            </a:extLst>
          </p:cNvPr>
          <p:cNvSpPr txBox="1"/>
          <p:nvPr/>
        </p:nvSpPr>
        <p:spPr>
          <a:xfrm>
            <a:off x="4042204" y="3846130"/>
            <a:ext cx="1692453" cy="400110"/>
          </a:xfrm>
          <a:prstGeom prst="rect">
            <a:avLst/>
          </a:prstGeom>
          <a:noFill/>
        </p:spPr>
        <p:txBody>
          <a:bodyPr wrap="square" rtlCol="0">
            <a:spAutoFit/>
          </a:bodyPr>
          <a:lstStyle/>
          <a:p>
            <a:r>
              <a:rPr lang="en-US" sz="1000" dirty="0"/>
              <a:t>INTERNIST-1 came out of Pitt, Katz, CMU </a:t>
            </a:r>
          </a:p>
        </p:txBody>
      </p:sp>
      <p:pic>
        <p:nvPicPr>
          <p:cNvPr id="13" name="Picture 12" descr="A group of people carrying a stretcher&#10;&#10;Description automatically generated">
            <a:extLst>
              <a:ext uri="{FF2B5EF4-FFF2-40B4-BE49-F238E27FC236}">
                <a16:creationId xmlns:a16="http://schemas.microsoft.com/office/drawing/2014/main" id="{7BE30529-C0F8-8EDD-F82B-924BD4903B46}"/>
              </a:ext>
            </a:extLst>
          </p:cNvPr>
          <p:cNvPicPr>
            <a:picLocks noChangeAspect="1"/>
          </p:cNvPicPr>
          <p:nvPr/>
        </p:nvPicPr>
        <p:blipFill>
          <a:blip r:embed="rId4"/>
          <a:stretch>
            <a:fillRect/>
          </a:stretch>
        </p:blipFill>
        <p:spPr>
          <a:xfrm>
            <a:off x="6405626" y="269939"/>
            <a:ext cx="2706166" cy="2114550"/>
          </a:xfrm>
          <a:prstGeom prst="rect">
            <a:avLst/>
          </a:prstGeom>
        </p:spPr>
      </p:pic>
      <p:sp>
        <p:nvSpPr>
          <p:cNvPr id="14" name="TextBox 13">
            <a:extLst>
              <a:ext uri="{FF2B5EF4-FFF2-40B4-BE49-F238E27FC236}">
                <a16:creationId xmlns:a16="http://schemas.microsoft.com/office/drawing/2014/main" id="{73EF7BBC-740E-5158-575F-2C56B957902C}"/>
              </a:ext>
            </a:extLst>
          </p:cNvPr>
          <p:cNvSpPr txBox="1"/>
          <p:nvPr/>
        </p:nvSpPr>
        <p:spPr>
          <a:xfrm>
            <a:off x="6405626" y="2448580"/>
            <a:ext cx="2438400" cy="400110"/>
          </a:xfrm>
          <a:prstGeom prst="rect">
            <a:avLst/>
          </a:prstGeom>
          <a:noFill/>
        </p:spPr>
        <p:txBody>
          <a:bodyPr wrap="square" rtlCol="0">
            <a:spAutoFit/>
          </a:bodyPr>
          <a:lstStyle/>
          <a:p>
            <a:r>
              <a:rPr lang="en-US" sz="1000" dirty="0"/>
              <a:t>Freedom House – first ambulance service staffed by trained paramedics</a:t>
            </a:r>
          </a:p>
        </p:txBody>
      </p:sp>
      <p:pic>
        <p:nvPicPr>
          <p:cNvPr id="16" name="Picture 15" descr="A person in a lab coat holding a syringe&#10;&#10;Description automatically generated">
            <a:extLst>
              <a:ext uri="{FF2B5EF4-FFF2-40B4-BE49-F238E27FC236}">
                <a16:creationId xmlns:a16="http://schemas.microsoft.com/office/drawing/2014/main" id="{D2980B25-1D01-0AE3-E218-3FE8CB4CEDDF}"/>
              </a:ext>
            </a:extLst>
          </p:cNvPr>
          <p:cNvPicPr>
            <a:picLocks noChangeAspect="1"/>
          </p:cNvPicPr>
          <p:nvPr/>
        </p:nvPicPr>
        <p:blipFill>
          <a:blip r:embed="rId5"/>
          <a:stretch>
            <a:fillRect/>
          </a:stretch>
        </p:blipFill>
        <p:spPr>
          <a:xfrm>
            <a:off x="291479" y="1747510"/>
            <a:ext cx="1476139" cy="1648480"/>
          </a:xfrm>
          <a:prstGeom prst="rect">
            <a:avLst/>
          </a:prstGeom>
        </p:spPr>
      </p:pic>
      <p:sp>
        <p:nvSpPr>
          <p:cNvPr id="17" name="TextBox 16">
            <a:extLst>
              <a:ext uri="{FF2B5EF4-FFF2-40B4-BE49-F238E27FC236}">
                <a16:creationId xmlns:a16="http://schemas.microsoft.com/office/drawing/2014/main" id="{80DECC40-7C50-01BF-2A52-56DCE254BB25}"/>
              </a:ext>
            </a:extLst>
          </p:cNvPr>
          <p:cNvSpPr txBox="1"/>
          <p:nvPr/>
        </p:nvSpPr>
        <p:spPr>
          <a:xfrm>
            <a:off x="291479" y="3395990"/>
            <a:ext cx="1344971" cy="415498"/>
          </a:xfrm>
          <a:prstGeom prst="rect">
            <a:avLst/>
          </a:prstGeom>
          <a:noFill/>
        </p:spPr>
        <p:txBody>
          <a:bodyPr wrap="square" rtlCol="0">
            <a:spAutoFit/>
          </a:bodyPr>
          <a:lstStyle/>
          <a:p>
            <a:r>
              <a:rPr lang="en-US" sz="1050" dirty="0"/>
              <a:t>Jonas Salk – invented polio vaccine</a:t>
            </a:r>
          </a:p>
        </p:txBody>
      </p:sp>
      <p:pic>
        <p:nvPicPr>
          <p:cNvPr id="19" name="Picture 18" descr="A person in a suit holding a model of human body&#10;&#10;Description automatically generated">
            <a:extLst>
              <a:ext uri="{FF2B5EF4-FFF2-40B4-BE49-F238E27FC236}">
                <a16:creationId xmlns:a16="http://schemas.microsoft.com/office/drawing/2014/main" id="{E2AA0AE6-92F7-44A5-46F5-AD4CADDAC98A}"/>
              </a:ext>
            </a:extLst>
          </p:cNvPr>
          <p:cNvPicPr>
            <a:picLocks noChangeAspect="1"/>
          </p:cNvPicPr>
          <p:nvPr/>
        </p:nvPicPr>
        <p:blipFill>
          <a:blip r:embed="rId6"/>
          <a:stretch>
            <a:fillRect/>
          </a:stretch>
        </p:blipFill>
        <p:spPr>
          <a:xfrm>
            <a:off x="2334346" y="1828170"/>
            <a:ext cx="1136650" cy="1487159"/>
          </a:xfrm>
          <a:prstGeom prst="rect">
            <a:avLst/>
          </a:prstGeom>
        </p:spPr>
      </p:pic>
      <p:sp>
        <p:nvSpPr>
          <p:cNvPr id="20" name="TextBox 19">
            <a:extLst>
              <a:ext uri="{FF2B5EF4-FFF2-40B4-BE49-F238E27FC236}">
                <a16:creationId xmlns:a16="http://schemas.microsoft.com/office/drawing/2014/main" id="{E69FAC95-8063-E3AD-0EDC-7F4D4E4DBABB}"/>
              </a:ext>
            </a:extLst>
          </p:cNvPr>
          <p:cNvSpPr txBox="1"/>
          <p:nvPr/>
        </p:nvSpPr>
        <p:spPr>
          <a:xfrm>
            <a:off x="2144709" y="3380601"/>
            <a:ext cx="1572191" cy="430887"/>
          </a:xfrm>
          <a:prstGeom prst="rect">
            <a:avLst/>
          </a:prstGeom>
          <a:noFill/>
        </p:spPr>
        <p:txBody>
          <a:bodyPr wrap="square" rtlCol="0">
            <a:spAutoFit/>
          </a:bodyPr>
          <a:lstStyle/>
          <a:p>
            <a:r>
              <a:rPr lang="en-US" sz="1100" dirty="0"/>
              <a:t>Tom Starzl – ‘father of organ transplantation’</a:t>
            </a:r>
          </a:p>
        </p:txBody>
      </p:sp>
      <p:pic>
        <p:nvPicPr>
          <p:cNvPr id="22" name="Picture 21" descr="A person in a suit smiling&#10;&#10;Description automatically generated">
            <a:extLst>
              <a:ext uri="{FF2B5EF4-FFF2-40B4-BE49-F238E27FC236}">
                <a16:creationId xmlns:a16="http://schemas.microsoft.com/office/drawing/2014/main" id="{1988D637-8658-0E86-29B4-B07DE5AD16A3}"/>
              </a:ext>
            </a:extLst>
          </p:cNvPr>
          <p:cNvPicPr>
            <a:picLocks noChangeAspect="1"/>
          </p:cNvPicPr>
          <p:nvPr/>
        </p:nvPicPr>
        <p:blipFill>
          <a:blip r:embed="rId7"/>
          <a:stretch>
            <a:fillRect/>
          </a:stretch>
        </p:blipFill>
        <p:spPr>
          <a:xfrm>
            <a:off x="6606291" y="3105150"/>
            <a:ext cx="920750" cy="1176726"/>
          </a:xfrm>
          <a:prstGeom prst="rect">
            <a:avLst/>
          </a:prstGeom>
        </p:spPr>
      </p:pic>
      <p:sp>
        <p:nvSpPr>
          <p:cNvPr id="23" name="TextBox 22">
            <a:extLst>
              <a:ext uri="{FF2B5EF4-FFF2-40B4-BE49-F238E27FC236}">
                <a16:creationId xmlns:a16="http://schemas.microsoft.com/office/drawing/2014/main" id="{3F1CC8FF-A9A3-7DF0-3338-B0F7848007E9}"/>
              </a:ext>
            </a:extLst>
          </p:cNvPr>
          <p:cNvSpPr txBox="1"/>
          <p:nvPr/>
        </p:nvSpPr>
        <p:spPr>
          <a:xfrm>
            <a:off x="6606291" y="4318034"/>
            <a:ext cx="1061974" cy="400110"/>
          </a:xfrm>
          <a:prstGeom prst="rect">
            <a:avLst/>
          </a:prstGeom>
          <a:noFill/>
        </p:spPr>
        <p:txBody>
          <a:bodyPr wrap="square" rtlCol="0">
            <a:spAutoFit/>
          </a:bodyPr>
          <a:lstStyle/>
          <a:p>
            <a:r>
              <a:rPr lang="en-US" sz="1000" dirty="0"/>
              <a:t>Peter Safar – invented CPR. </a:t>
            </a:r>
          </a:p>
        </p:txBody>
      </p:sp>
    </p:spTree>
    <p:extLst>
      <p:ext uri="{BB962C8B-B14F-4D97-AF65-F5344CB8AC3E}">
        <p14:creationId xmlns:p14="http://schemas.microsoft.com/office/powerpoint/2010/main" val="1707936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397D-BFA2-F676-76F2-203EC7EAA9CC}"/>
              </a:ext>
            </a:extLst>
          </p:cNvPr>
          <p:cNvSpPr>
            <a:spLocks noGrp="1"/>
          </p:cNvSpPr>
          <p:nvPr>
            <p:ph type="title"/>
          </p:nvPr>
        </p:nvSpPr>
        <p:spPr>
          <a:xfrm>
            <a:off x="3429000" y="2343150"/>
            <a:ext cx="3429000" cy="609600"/>
          </a:xfrm>
        </p:spPr>
        <p:txBody>
          <a:bodyPr/>
          <a:lstStyle/>
          <a:p>
            <a:r>
              <a:rPr lang="en-US" sz="4000" dirty="0">
                <a:latin typeface="Consolas" panose="020B0609020204030204" pitchFamily="49" charset="0"/>
                <a:cs typeface="Consolas" panose="020B0609020204030204" pitchFamily="49" charset="0"/>
              </a:rPr>
              <a:t>EOL</a:t>
            </a:r>
          </a:p>
        </p:txBody>
      </p:sp>
      <p:sp>
        <p:nvSpPr>
          <p:cNvPr id="3" name="Slide Number Placeholder 2">
            <a:extLst>
              <a:ext uri="{FF2B5EF4-FFF2-40B4-BE49-F238E27FC236}">
                <a16:creationId xmlns:a16="http://schemas.microsoft.com/office/drawing/2014/main" id="{E59756B4-C099-530E-B7BC-4635B2A5AF73}"/>
              </a:ext>
            </a:extLst>
          </p:cNvPr>
          <p:cNvSpPr>
            <a:spLocks noGrp="1"/>
          </p:cNvSpPr>
          <p:nvPr>
            <p:ph type="sldNum" sz="quarter" idx="10"/>
          </p:nvPr>
        </p:nvSpPr>
        <p:spPr/>
        <p:txBody>
          <a:bodyPr/>
          <a:lstStyle/>
          <a:p>
            <a:fld id="{86CB4B4D-7CA3-9044-876B-883B54F8677D}" type="slidenum">
              <a:rPr lang="en-US" smtClean="0"/>
              <a:pPr/>
              <a:t>58</a:t>
            </a:fld>
            <a:endParaRPr lang="en-US" dirty="0"/>
          </a:p>
        </p:txBody>
      </p:sp>
    </p:spTree>
    <p:extLst>
      <p:ext uri="{BB962C8B-B14F-4D97-AF65-F5344CB8AC3E}">
        <p14:creationId xmlns:p14="http://schemas.microsoft.com/office/powerpoint/2010/main" val="293433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medical form&#10;&#10;Description automatically generated">
            <a:extLst>
              <a:ext uri="{FF2B5EF4-FFF2-40B4-BE49-F238E27FC236}">
                <a16:creationId xmlns:a16="http://schemas.microsoft.com/office/drawing/2014/main" id="{6E342751-6B05-F005-02FE-4CF1754A57E0}"/>
              </a:ext>
            </a:extLst>
          </p:cNvPr>
          <p:cNvPicPr>
            <a:picLocks noChangeAspect="1"/>
          </p:cNvPicPr>
          <p:nvPr/>
        </p:nvPicPr>
        <p:blipFill>
          <a:blip r:embed="rId3"/>
          <a:stretch>
            <a:fillRect/>
          </a:stretch>
        </p:blipFill>
        <p:spPr>
          <a:xfrm>
            <a:off x="1981200" y="12770"/>
            <a:ext cx="4766235" cy="4671855"/>
          </a:xfrm>
          <a:prstGeom prst="rect">
            <a:avLst/>
          </a:prstGeom>
        </p:spPr>
      </p:pic>
      <p:sp>
        <p:nvSpPr>
          <p:cNvPr id="9" name="TextBox 8">
            <a:extLst>
              <a:ext uri="{FF2B5EF4-FFF2-40B4-BE49-F238E27FC236}">
                <a16:creationId xmlns:a16="http://schemas.microsoft.com/office/drawing/2014/main" id="{54F04BDA-1E42-392C-8BEA-3E923ADCC831}"/>
              </a:ext>
            </a:extLst>
          </p:cNvPr>
          <p:cNvSpPr txBox="1"/>
          <p:nvPr/>
        </p:nvSpPr>
        <p:spPr>
          <a:xfrm>
            <a:off x="29308" y="4815631"/>
            <a:ext cx="4572000" cy="276999"/>
          </a:xfrm>
          <a:prstGeom prst="rect">
            <a:avLst/>
          </a:prstGeom>
          <a:noFill/>
        </p:spPr>
        <p:txBody>
          <a:bodyPr wrap="square">
            <a:spAutoFit/>
          </a:bodyPr>
          <a:lstStyle/>
          <a:p>
            <a:r>
              <a:rPr lang="en-US" sz="1200" dirty="0">
                <a:hlinkClick r:id="rId4"/>
              </a:rPr>
              <a:t>https://</a:t>
            </a:r>
            <a:r>
              <a:rPr lang="en-US" sz="1200" dirty="0" err="1">
                <a:hlinkClick r:id="rId4"/>
              </a:rPr>
              <a:t>arxiv.org</a:t>
            </a:r>
            <a:r>
              <a:rPr lang="en-US" sz="1200" dirty="0">
                <a:hlinkClick r:id="rId4"/>
              </a:rPr>
              <a:t>/pdf/2402.05125</a:t>
            </a:r>
            <a:endParaRPr lang="en-US" sz="1200" dirty="0"/>
          </a:p>
        </p:txBody>
      </p:sp>
    </p:spTree>
    <p:extLst>
      <p:ext uri="{BB962C8B-B14F-4D97-AF65-F5344CB8AC3E}">
        <p14:creationId xmlns:p14="http://schemas.microsoft.com/office/powerpoint/2010/main" val="1684543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8DBD6F-4422-E3D3-BD70-09BB707BF7C9}"/>
              </a:ext>
            </a:extLst>
          </p:cNvPr>
          <p:cNvSpPr>
            <a:spLocks noGrp="1"/>
          </p:cNvSpPr>
          <p:nvPr>
            <p:ph type="title"/>
          </p:nvPr>
        </p:nvSpPr>
        <p:spPr>
          <a:xfrm>
            <a:off x="152400" y="249953"/>
            <a:ext cx="8229600" cy="609600"/>
          </a:xfrm>
        </p:spPr>
        <p:txBody>
          <a:bodyPr/>
          <a:lstStyle/>
          <a:p>
            <a:r>
              <a:rPr lang="en-US" dirty="0"/>
              <a:t>ML-Guided Cancer Treatment </a:t>
            </a:r>
          </a:p>
        </p:txBody>
      </p:sp>
      <p:sp>
        <p:nvSpPr>
          <p:cNvPr id="16" name="TextBox 15">
            <a:extLst>
              <a:ext uri="{FF2B5EF4-FFF2-40B4-BE49-F238E27FC236}">
                <a16:creationId xmlns:a16="http://schemas.microsoft.com/office/drawing/2014/main" id="{1F443789-1005-47EB-4115-758372D80512}"/>
              </a:ext>
            </a:extLst>
          </p:cNvPr>
          <p:cNvSpPr txBox="1"/>
          <p:nvPr/>
        </p:nvSpPr>
        <p:spPr>
          <a:xfrm>
            <a:off x="0" y="4552950"/>
            <a:ext cx="7086600" cy="430887"/>
          </a:xfrm>
          <a:prstGeom prst="rect">
            <a:avLst/>
          </a:prstGeom>
          <a:noFill/>
        </p:spPr>
        <p:txBody>
          <a:bodyPr wrap="square">
            <a:spAutoFit/>
          </a:bodyPr>
          <a:lstStyle/>
          <a:p>
            <a:r>
              <a:rPr lang="en-US" sz="1050" dirty="0">
                <a:hlinkClick r:id="rId3"/>
              </a:rPr>
              <a:t>https://www.youtube.com/watch?v=VidtcN_tPn0</a:t>
            </a:r>
            <a:r>
              <a:rPr lang="en-US" sz="1050" dirty="0"/>
              <a:t> and </a:t>
            </a:r>
            <a:r>
              <a:rPr lang="en-US" sz="1050" dirty="0">
                <a:hlinkClick r:id="rId4"/>
              </a:rPr>
              <a:t>https://</a:t>
            </a:r>
            <a:r>
              <a:rPr lang="en-US" sz="1050" dirty="0" err="1">
                <a:hlinkClick r:id="rId4"/>
              </a:rPr>
              <a:t>arxiv.org</a:t>
            </a:r>
            <a:r>
              <a:rPr lang="en-US" sz="1050" dirty="0">
                <a:hlinkClick r:id="rId4"/>
              </a:rPr>
              <a:t>/pdf/2102.11218 </a:t>
            </a:r>
            <a:endParaRPr lang="en-US" sz="1050" dirty="0"/>
          </a:p>
          <a:p>
            <a:endParaRPr lang="en-US" sz="1100" dirty="0"/>
          </a:p>
        </p:txBody>
      </p:sp>
      <p:pic>
        <p:nvPicPr>
          <p:cNvPr id="3" name="Picture 2" descr="A screenshot of a medical application&#10;&#10;Description automatically generated">
            <a:extLst>
              <a:ext uri="{FF2B5EF4-FFF2-40B4-BE49-F238E27FC236}">
                <a16:creationId xmlns:a16="http://schemas.microsoft.com/office/drawing/2014/main" id="{9DDD3FA3-E4FD-0BEE-6B21-EDAD5A0B2688}"/>
              </a:ext>
            </a:extLst>
          </p:cNvPr>
          <p:cNvPicPr>
            <a:picLocks noChangeAspect="1"/>
          </p:cNvPicPr>
          <p:nvPr/>
        </p:nvPicPr>
        <p:blipFill>
          <a:blip r:embed="rId5"/>
          <a:stretch>
            <a:fillRect/>
          </a:stretch>
        </p:blipFill>
        <p:spPr>
          <a:xfrm>
            <a:off x="2971800" y="836012"/>
            <a:ext cx="2884130" cy="3471476"/>
          </a:xfrm>
          <a:prstGeom prst="rect">
            <a:avLst/>
          </a:prstGeom>
        </p:spPr>
      </p:pic>
    </p:spTree>
    <p:extLst>
      <p:ext uri="{BB962C8B-B14F-4D97-AF65-F5344CB8AC3E}">
        <p14:creationId xmlns:p14="http://schemas.microsoft.com/office/powerpoint/2010/main" val="1606318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types of lines&#10;&#10;Description automatically generated with medium confidence">
            <a:extLst>
              <a:ext uri="{FF2B5EF4-FFF2-40B4-BE49-F238E27FC236}">
                <a16:creationId xmlns:a16="http://schemas.microsoft.com/office/drawing/2014/main" id="{1E87F01C-ED62-F20B-6D1D-0D6CCAAB3C34}"/>
              </a:ext>
            </a:extLst>
          </p:cNvPr>
          <p:cNvPicPr>
            <a:picLocks noChangeAspect="1"/>
          </p:cNvPicPr>
          <p:nvPr/>
        </p:nvPicPr>
        <p:blipFill>
          <a:blip r:embed="rId3"/>
          <a:stretch>
            <a:fillRect/>
          </a:stretch>
        </p:blipFill>
        <p:spPr>
          <a:xfrm>
            <a:off x="685800" y="666750"/>
            <a:ext cx="7251700" cy="3340100"/>
          </a:xfrm>
          <a:prstGeom prst="rect">
            <a:avLst/>
          </a:prstGeom>
        </p:spPr>
      </p:pic>
    </p:spTree>
    <p:extLst>
      <p:ext uri="{BB962C8B-B14F-4D97-AF65-F5344CB8AC3E}">
        <p14:creationId xmlns:p14="http://schemas.microsoft.com/office/powerpoint/2010/main" val="795931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2B87-8BB6-F05C-3DE9-1AF8BE3E50F9}"/>
              </a:ext>
            </a:extLst>
          </p:cNvPr>
          <p:cNvSpPr>
            <a:spLocks noGrp="1"/>
          </p:cNvSpPr>
          <p:nvPr>
            <p:ph type="title"/>
          </p:nvPr>
        </p:nvSpPr>
        <p:spPr/>
        <p:txBody>
          <a:bodyPr/>
          <a:lstStyle/>
          <a:p>
            <a:r>
              <a:rPr lang="en-US" dirty="0"/>
              <a:t>Today</a:t>
            </a:r>
          </a:p>
        </p:txBody>
      </p:sp>
      <p:sp>
        <p:nvSpPr>
          <p:cNvPr id="4" name="Content Placeholder 3">
            <a:extLst>
              <a:ext uri="{FF2B5EF4-FFF2-40B4-BE49-F238E27FC236}">
                <a16:creationId xmlns:a16="http://schemas.microsoft.com/office/drawing/2014/main" id="{A78860FE-B130-5D8E-5C4D-8055D427F8EE}"/>
              </a:ext>
            </a:extLst>
          </p:cNvPr>
          <p:cNvSpPr>
            <a:spLocks noGrp="1"/>
          </p:cNvSpPr>
          <p:nvPr>
            <p:ph sz="quarter" idx="10"/>
          </p:nvPr>
        </p:nvSpPr>
        <p:spPr/>
        <p:txBody>
          <a:bodyPr/>
          <a:lstStyle/>
          <a:p>
            <a:r>
              <a:rPr lang="en-US" sz="1600" dirty="0">
                <a:solidFill>
                  <a:schemeClr val="bg1">
                    <a:lumMod val="65000"/>
                  </a:schemeClr>
                </a:solidFill>
              </a:rPr>
              <a:t>Motivation</a:t>
            </a:r>
          </a:p>
          <a:p>
            <a:r>
              <a:rPr lang="en-US" sz="1600" b="1" dirty="0"/>
              <a:t>Course Logistics </a:t>
            </a:r>
          </a:p>
          <a:p>
            <a:r>
              <a:rPr lang="en-US" sz="1600" dirty="0">
                <a:solidFill>
                  <a:schemeClr val="bg1">
                    <a:lumMod val="65000"/>
                  </a:schemeClr>
                </a:solidFill>
              </a:rPr>
              <a:t>MLH as an Academic Discipline</a:t>
            </a:r>
          </a:p>
          <a:p>
            <a:r>
              <a:rPr lang="en-US" sz="1600" dirty="0">
                <a:solidFill>
                  <a:schemeClr val="bg1">
                    <a:lumMod val="65000"/>
                  </a:schemeClr>
                </a:solidFill>
              </a:rPr>
              <a:t>US Healthcare System: High Order Bits</a:t>
            </a:r>
          </a:p>
          <a:p>
            <a:r>
              <a:rPr lang="en-US" sz="1600" dirty="0">
                <a:solidFill>
                  <a:schemeClr val="bg1">
                    <a:lumMod val="65000"/>
                  </a:schemeClr>
                </a:solidFill>
              </a:rPr>
              <a:t>Last 100 Years</a:t>
            </a:r>
          </a:p>
          <a:p>
            <a:r>
              <a:rPr lang="en-US" sz="1600" dirty="0">
                <a:solidFill>
                  <a:schemeClr val="bg1">
                    <a:lumMod val="65000"/>
                  </a:schemeClr>
                </a:solidFill>
              </a:rPr>
              <a:t>Next 100 Years</a:t>
            </a:r>
          </a:p>
          <a:p>
            <a:r>
              <a:rPr lang="en-US" sz="1600" dirty="0">
                <a:solidFill>
                  <a:schemeClr val="bg1">
                    <a:lumMod val="65000"/>
                  </a:schemeClr>
                </a:solidFill>
              </a:rPr>
              <a:t>What makes MLH Unique?</a:t>
            </a:r>
          </a:p>
          <a:p>
            <a:r>
              <a:rPr lang="en-US" sz="1600" dirty="0">
                <a:solidFill>
                  <a:schemeClr val="bg1">
                    <a:lumMod val="65000"/>
                  </a:schemeClr>
                </a:solidFill>
              </a:rPr>
              <a:t>Why Pittsburgh? </a:t>
            </a:r>
          </a:p>
        </p:txBody>
      </p:sp>
      <p:sp>
        <p:nvSpPr>
          <p:cNvPr id="3" name="Slide Number Placeholder 2">
            <a:extLst>
              <a:ext uri="{FF2B5EF4-FFF2-40B4-BE49-F238E27FC236}">
                <a16:creationId xmlns:a16="http://schemas.microsoft.com/office/drawing/2014/main" id="{A24D79EB-B816-ADBF-325A-81FD1A3F5236}"/>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9</a:t>
            </a:fld>
            <a:endParaRPr lang="en-US" dirty="0"/>
          </a:p>
        </p:txBody>
      </p:sp>
    </p:spTree>
    <p:extLst>
      <p:ext uri="{BB962C8B-B14F-4D97-AF65-F5344CB8AC3E}">
        <p14:creationId xmlns:p14="http://schemas.microsoft.com/office/powerpoint/2010/main" val="1952081848"/>
      </p:ext>
    </p:extLst>
  </p:cSld>
  <p:clrMapOvr>
    <a:masterClrMapping/>
  </p:clrMapOvr>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5A81DC-F056-FF44-9553-6A4D4150B4C1}" vid="{22C4A014-A9D7-334E-98D6-A9C7E73BCA4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 PPT Theme</Template>
  <TotalTime>4509</TotalTime>
  <Words>2821</Words>
  <Application>Microsoft Macintosh PowerPoint</Application>
  <PresentationFormat>On-screen Show (16:9)</PresentationFormat>
  <Paragraphs>493</Paragraphs>
  <Slides>58</Slides>
  <Notes>53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ＭＳ Ｐゴシック</vt:lpstr>
      <vt:lpstr>.AppleSystemUIFont</vt:lpstr>
      <vt:lpstr>45 Helvetica Light</vt:lpstr>
      <vt:lpstr>Arial</vt:lpstr>
      <vt:lpstr>Consolas</vt:lpstr>
      <vt:lpstr>Open Sans</vt:lpstr>
      <vt:lpstr>Open Sans Light</vt:lpstr>
      <vt:lpstr>Open Sans Regular</vt:lpstr>
      <vt:lpstr>Roboto</vt:lpstr>
      <vt:lpstr>Times</vt:lpstr>
      <vt:lpstr>CMU PPT Theme</vt:lpstr>
      <vt:lpstr>PowerPoint Presentation</vt:lpstr>
      <vt:lpstr>ML-Guided Antibiotic Treatment</vt:lpstr>
      <vt:lpstr>PowerPoint Presentation</vt:lpstr>
      <vt:lpstr>Clinical Trial Matching</vt:lpstr>
      <vt:lpstr>PowerPoint Presentation</vt:lpstr>
      <vt:lpstr>PowerPoint Presentation</vt:lpstr>
      <vt:lpstr>ML-Guided Cancer Treatment </vt:lpstr>
      <vt:lpstr>PowerPoint Presentation</vt:lpstr>
      <vt:lpstr>Today</vt:lpstr>
      <vt:lpstr>PowerPoint Presentation</vt:lpstr>
      <vt:lpstr>Me</vt:lpstr>
      <vt:lpstr>Teaching Staff</vt:lpstr>
      <vt:lpstr>Prerequisites</vt:lpstr>
      <vt:lpstr>Your commitment </vt:lpstr>
      <vt:lpstr>Lecture attendance is required </vt:lpstr>
      <vt:lpstr>Grading </vt:lpstr>
      <vt:lpstr>Staff commitment to you</vt:lpstr>
      <vt:lpstr>This course </vt:lpstr>
      <vt:lpstr>Credit</vt:lpstr>
      <vt:lpstr>Our Journey</vt:lpstr>
      <vt:lpstr>Course Caveats</vt:lpstr>
      <vt:lpstr>Today</vt:lpstr>
      <vt:lpstr>PowerPoint Presentation</vt:lpstr>
      <vt:lpstr>PowerPoint Presentation</vt:lpstr>
      <vt:lpstr>PowerPoint Presentation</vt:lpstr>
      <vt:lpstr>My (Incomplete) List</vt:lpstr>
      <vt:lpstr>PowerPoint Presentation</vt:lpstr>
      <vt:lpstr>The Dark Matter of ML+Healthcare Research</vt:lpstr>
      <vt:lpstr>Today</vt:lpstr>
      <vt:lpstr>U.S. Healthcare system: High Order Bits </vt:lpstr>
      <vt:lpstr>U.S. Healthcare system: High Order Bits </vt:lpstr>
      <vt:lpstr>U.S. Healthcare system: High Order Bits </vt:lpstr>
      <vt:lpstr>U.S. Healthcare system: High Order Bits </vt:lpstr>
      <vt:lpstr>U.S. Healthcare system: High Order Bits </vt:lpstr>
      <vt:lpstr>Halftime </vt:lpstr>
      <vt:lpstr>Today</vt:lpstr>
      <vt:lpstr>PowerPoint Presentation</vt:lpstr>
      <vt:lpstr>PowerPoint Presentation</vt:lpstr>
      <vt:lpstr>Causes of Death: 1900 - 2010</vt:lpstr>
      <vt:lpstr>PowerPoint Presentation</vt:lpstr>
      <vt:lpstr>Today</vt:lpstr>
      <vt:lpstr>PowerPoint Presentation</vt:lpstr>
      <vt:lpstr>1. Precision Medicine</vt:lpstr>
      <vt:lpstr>2. “Leveling Up” Clinicians</vt:lpstr>
      <vt:lpstr>PowerPoint Presentation</vt:lpstr>
      <vt:lpstr>3. Demographic Shift</vt:lpstr>
      <vt:lpstr>4. AI &gt; Humans? </vt:lpstr>
      <vt:lpstr>PowerPoint Presentation</vt:lpstr>
      <vt:lpstr>Today</vt:lpstr>
      <vt:lpstr>Problem 1: Sparsity of Training Data</vt:lpstr>
      <vt:lpstr>Problem 2: Missing Data </vt:lpstr>
      <vt:lpstr>Problem 3: Biased Data </vt:lpstr>
      <vt:lpstr>Problem 4: Silo’ed Data</vt:lpstr>
      <vt:lpstr>Problem 5:  Distribution Shift </vt:lpstr>
      <vt:lpstr>Problem 6: Life and Death Applications </vt:lpstr>
      <vt:lpstr>Today</vt:lpstr>
      <vt:lpstr>Why Pittsburgh?</vt:lpstr>
      <vt:lpstr>EOL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Berger</dc:creator>
  <cp:lastModifiedBy>Adam Berger</cp:lastModifiedBy>
  <cp:revision>62</cp:revision>
  <cp:lastPrinted>2016-12-06T18:52:42Z</cp:lastPrinted>
  <dcterms:created xsi:type="dcterms:W3CDTF">2024-05-18T21:16:07Z</dcterms:created>
  <dcterms:modified xsi:type="dcterms:W3CDTF">2025-05-20T00:22:25Z</dcterms:modified>
</cp:coreProperties>
</file>